
<file path=[Content_Types].xml><?xml version="1.0" encoding="utf-8"?>
<Types xmlns="http://schemas.openxmlformats.org/package/2006/content-types">
  <Default Extension="heif" ContentType="image/he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76" r:id="rId2"/>
    <p:sldId id="257" r:id="rId3"/>
    <p:sldId id="258" r:id="rId4"/>
    <p:sldId id="259" r:id="rId5"/>
    <p:sldId id="260" r:id="rId6"/>
    <p:sldId id="272" r:id="rId7"/>
    <p:sldId id="289" r:id="rId8"/>
    <p:sldId id="284" r:id="rId9"/>
    <p:sldId id="291" r:id="rId10"/>
    <p:sldId id="292" r:id="rId11"/>
    <p:sldId id="278" r:id="rId12"/>
    <p:sldId id="279" r:id="rId13"/>
    <p:sldId id="273" r:id="rId14"/>
    <p:sldId id="274" r:id="rId15"/>
    <p:sldId id="290" r:id="rId16"/>
    <p:sldId id="275" r:id="rId17"/>
    <p:sldId id="261" r:id="rId18"/>
    <p:sldId id="265" r:id="rId19"/>
    <p:sldId id="264" r:id="rId20"/>
    <p:sldId id="271" r:id="rId21"/>
    <p:sldId id="266" r:id="rId22"/>
    <p:sldId id="263" r:id="rId23"/>
    <p:sldId id="267" r:id="rId24"/>
    <p:sldId id="270" r:id="rId25"/>
    <p:sldId id="269" r:id="rId26"/>
    <p:sldId id="280" r:id="rId27"/>
    <p:sldId id="282" r:id="rId28"/>
    <p:sldId id="262" r:id="rId29"/>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C1520"/>
    <a:srgbClr val="8D0000"/>
    <a:srgbClr val="FF5639"/>
    <a:srgbClr val="1C1421"/>
    <a:srgbClr val="D243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AE87A4-4B93-453B-9CF9-6E245D7D82A2}" v="571" dt="2024-05-21T15:29:55.6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_rels/data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_rels/drawing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svg"/><Relationship Id="rId1" Type="http://schemas.openxmlformats.org/officeDocument/2006/relationships/image" Target="../media/image65.png"/><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5">
  <dgm:title val=""/>
  <dgm:desc val=""/>
  <dgm:catLst>
    <dgm:cat type="accent4" pri="11500"/>
  </dgm:catLst>
  <dgm:styleLbl name="node0">
    <dgm:fillClrLst meth="cycle">
      <a:schemeClr val="accent4">
        <a:alpha val="80000"/>
      </a:schemeClr>
    </dgm:fillClrLst>
    <dgm:linClrLst meth="repeat">
      <a:schemeClr val="lt1"/>
    </dgm:linClrLst>
    <dgm:effectClrLst/>
    <dgm:txLinClrLst/>
    <dgm:txFillClrLst/>
    <dgm:txEffectClrLst/>
  </dgm:styleLbl>
  <dgm:styleLbl name="node1">
    <dgm:fillClrLst>
      <a:schemeClr val="accent4">
        <a:alpha val="90000"/>
      </a:schemeClr>
      <a:schemeClr val="accent4">
        <a:alpha val="50000"/>
      </a:schemeClr>
    </dgm:fillClrLst>
    <dgm:linClrLst meth="repeat">
      <a:schemeClr val="lt1"/>
    </dgm:linClrLst>
    <dgm:effectClrLst/>
    <dgm:txLinClrLst/>
    <dgm:txFillClrLst/>
    <dgm:txEffectClrLst/>
  </dgm:styleLbl>
  <dgm:styleLbl name="alignNode1">
    <dgm:fillClrLst>
      <a:schemeClr val="accent4">
        <a:alpha val="90000"/>
      </a:schemeClr>
      <a:schemeClr val="accent4">
        <a:alpha val="50000"/>
      </a:schemeClr>
    </dgm:fillClrLst>
    <dgm:linClrLst>
      <a:schemeClr val="accent4">
        <a:alpha val="90000"/>
      </a:schemeClr>
      <a:schemeClr val="accent4">
        <a:alpha val="50000"/>
      </a:schemeClr>
    </dgm:linClrLst>
    <dgm:effectClrLst/>
    <dgm:txLinClrLst/>
    <dgm:txFillClrLst/>
    <dgm:txEffectClrLst/>
  </dgm:styleLbl>
  <dgm:styleLbl name="lnNode1">
    <dgm:fillClrLst>
      <a:schemeClr val="accent4">
        <a:shade val="90000"/>
      </a:schemeClr>
      <a:schemeClr val="accent4">
        <a:alpha val="50000"/>
        <a:tint val="5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alpha val="80000"/>
      </a:schemeClr>
    </dgm:fillClrLst>
    <dgm:linClrLst meth="repeat">
      <a:schemeClr val="lt1"/>
    </dgm:linClrLst>
    <dgm:effectClrLst/>
    <dgm:txLinClrLst/>
    <dgm:txFillClrLst/>
    <dgm:txEffectClrLst/>
  </dgm:styleLbl>
  <dgm:styleLbl name="node2">
    <dgm:fillClrLst>
      <a:schemeClr val="accent4">
        <a:alpha val="70000"/>
      </a:schemeClr>
    </dgm:fillClrLst>
    <dgm:linClrLst meth="repeat">
      <a:schemeClr val="lt1"/>
    </dgm:linClrLst>
    <dgm:effectClrLst/>
    <dgm:txLinClrLst/>
    <dgm:txFillClrLst/>
    <dgm:txEffectClrLst/>
  </dgm:styleLbl>
  <dgm:styleLbl name="node3">
    <dgm:fillClrLst>
      <a:schemeClr val="accent4">
        <a:alpha val="50000"/>
      </a:schemeClr>
    </dgm:fillClrLst>
    <dgm:linClrLst meth="repeat">
      <a:schemeClr val="lt1"/>
    </dgm:linClrLst>
    <dgm:effectClrLst/>
    <dgm:txLinClrLst/>
    <dgm:txFillClrLst/>
    <dgm:txEffectClrLst/>
  </dgm:styleLbl>
  <dgm:styleLbl name="node4">
    <dgm:fillClrLst>
      <a:schemeClr val="accent4">
        <a:alpha val="30000"/>
      </a:schemeClr>
    </dgm:fillClrLst>
    <dgm:linClrLst meth="repeat">
      <a:schemeClr val="lt1"/>
    </dgm:linClrLst>
    <dgm:effectClrLst/>
    <dgm:txLinClrLst/>
    <dgm:txFillClrLst/>
    <dgm:txEffectClrLst/>
  </dgm:styleLbl>
  <dgm:styleLbl name="fgImgPlace1">
    <dgm:fillClrLst>
      <a:schemeClr val="accent4">
        <a:tint val="50000"/>
        <a:alpha val="90000"/>
      </a:schemeClr>
      <a:schemeClr val="accent4">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f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bgSibTrans2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dgm:txEffectClrLst/>
  </dgm:styleLbl>
  <dgm:styleLbl name="sibTrans1D1">
    <dgm:fillClrLst>
      <a:schemeClr val="accent4">
        <a:shade val="90000"/>
      </a:schemeClr>
      <a:schemeClr val="accent4">
        <a:tint val="50000"/>
      </a:schemeClr>
    </dgm:fillClrLst>
    <dgm:linClrLst>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alpha val="90000"/>
      </a:schemeClr>
    </dgm:fillClrLst>
    <dgm:linClrLst meth="repeat">
      <a:schemeClr val="lt1"/>
    </dgm:linClrLst>
    <dgm:effectClrLst/>
    <dgm:txLinClrLst/>
    <dgm:txFillClrLst/>
    <dgm:txEffectClrLst/>
  </dgm:styleLbl>
  <dgm:styleLbl name="asst1">
    <dgm:fillClrLst meth="repeat">
      <a:schemeClr val="accent4">
        <a:alpha val="90000"/>
      </a:schemeClr>
    </dgm:fillClrLst>
    <dgm:linClrLst meth="repeat">
      <a:schemeClr val="lt1"/>
    </dgm:linClrLst>
    <dgm:effectClrLst/>
    <dgm:txLinClrLst/>
    <dgm:txFillClrLst/>
    <dgm:txEffectClrLst/>
  </dgm:styleLbl>
  <dgm:styleLbl name="asst2">
    <dgm:fillClrLst>
      <a:schemeClr val="accent4">
        <a:alpha val="90000"/>
      </a:schemeClr>
    </dgm:fillClrLst>
    <dgm:linClrLst meth="repeat">
      <a:schemeClr val="lt1"/>
    </dgm:linClrLst>
    <dgm:effectClrLst/>
    <dgm:txLinClrLst/>
    <dgm:txFillClrLst/>
    <dgm:txEffectClrLst/>
  </dgm:styleLbl>
  <dgm:styleLbl name="asst3">
    <dgm:fillClrLst>
      <a:schemeClr val="accent4">
        <a:alpha val="70000"/>
      </a:schemeClr>
    </dgm:fillClrLst>
    <dgm:linClrLst meth="repeat">
      <a:schemeClr val="lt1"/>
    </dgm:linClrLst>
    <dgm:effectClrLst/>
    <dgm:txLinClrLst/>
    <dgm:txFillClrLst/>
    <dgm:txEffectClrLst/>
  </dgm:styleLbl>
  <dgm:styleLbl name="asst4">
    <dgm:fillClrLst>
      <a:schemeClr val="accent4">
        <a:alpha val="50000"/>
      </a:schemeClr>
    </dgm:fillClrLst>
    <dgm:linClrLst meth="repeat">
      <a:schemeClr val="lt1"/>
    </dgm:linClrLst>
    <dgm:effectClrLst/>
    <dgm:txLinClrLst/>
    <dgm:txFillClrLst/>
    <dgm:txEffectClrLst/>
  </dgm:styleLbl>
  <dgm:styleLbl name="parChTrans2D1">
    <dgm:fillClrLst meth="repeat">
      <a:schemeClr val="accent4">
        <a:shade val="8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4">
        <a:alpha val="90000"/>
      </a:schemeClr>
      <a:schemeClr val="accent4">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a:schemeClr val="accent4">
        <a:alpha val="90000"/>
        <a:tint val="40000"/>
      </a:schemeClr>
      <a:schemeClr val="accent4">
        <a:alpha val="5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135AFB-1C19-462E-A6BC-182AF7DD7B0C}"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84CEC9D2-0749-435C-990F-3E1FE45859BF}">
      <dgm:prSet custT="1"/>
      <dgm:spPr/>
      <dgm:t>
        <a:bodyPr/>
        <a:lstStyle/>
        <a:p>
          <a:pPr algn="l">
            <a:lnSpc>
              <a:spcPct val="100000"/>
            </a:lnSpc>
          </a:pPr>
          <a:r>
            <a:rPr lang="en-US" sz="1600" dirty="0">
              <a:latin typeface="Montserrat Medium" panose="00000600000000000000" pitchFamily="2" charset="0"/>
            </a:rPr>
            <a:t>Value-added reseller experienced in cellular connectivity for over 16-years</a:t>
          </a:r>
        </a:p>
      </dgm:t>
    </dgm:pt>
    <dgm:pt modelId="{467040C3-2904-4961-BA3B-9BEF866C7E90}" type="parTrans" cxnId="{3D973FD6-4ADF-4ACA-B18C-25675BF9D610}">
      <dgm:prSet/>
      <dgm:spPr/>
      <dgm:t>
        <a:bodyPr/>
        <a:lstStyle/>
        <a:p>
          <a:endParaRPr lang="en-US"/>
        </a:p>
      </dgm:t>
    </dgm:pt>
    <dgm:pt modelId="{2D264B0C-6B51-4E1C-AB64-ADBB8614CF84}" type="sibTrans" cxnId="{3D973FD6-4ADF-4ACA-B18C-25675BF9D610}">
      <dgm:prSet/>
      <dgm:spPr/>
      <dgm:t>
        <a:bodyPr/>
        <a:lstStyle/>
        <a:p>
          <a:pPr>
            <a:lnSpc>
              <a:spcPct val="100000"/>
            </a:lnSpc>
          </a:pPr>
          <a:endParaRPr lang="en-US"/>
        </a:p>
      </dgm:t>
    </dgm:pt>
    <dgm:pt modelId="{514C1198-EBFC-4C6F-9ECE-FF529D92F5A6}">
      <dgm:prSet custT="1"/>
      <dgm:spPr/>
      <dgm:t>
        <a:bodyPr/>
        <a:lstStyle/>
        <a:p>
          <a:pPr rtl="0">
            <a:lnSpc>
              <a:spcPct val="100000"/>
            </a:lnSpc>
          </a:pPr>
          <a:r>
            <a:rPr lang="en-US" sz="1600" dirty="0">
              <a:latin typeface="Montserrat Medium" panose="00000600000000000000" pitchFamily="2" charset="0"/>
            </a:rPr>
            <a:t>Company solely focused on cellular solutions</a:t>
          </a:r>
        </a:p>
      </dgm:t>
    </dgm:pt>
    <dgm:pt modelId="{5CC871BC-2BED-4C68-A7CB-AD8ABB303AD7}" type="parTrans" cxnId="{BEB32362-97B4-4C29-831D-C4C534EE592C}">
      <dgm:prSet/>
      <dgm:spPr/>
      <dgm:t>
        <a:bodyPr/>
        <a:lstStyle/>
        <a:p>
          <a:endParaRPr lang="en-US"/>
        </a:p>
      </dgm:t>
    </dgm:pt>
    <dgm:pt modelId="{9D8FD27C-C056-46CC-964F-0DB36360752A}" type="sibTrans" cxnId="{BEB32362-97B4-4C29-831D-C4C534EE592C}">
      <dgm:prSet/>
      <dgm:spPr/>
      <dgm:t>
        <a:bodyPr/>
        <a:lstStyle/>
        <a:p>
          <a:pPr>
            <a:lnSpc>
              <a:spcPct val="100000"/>
            </a:lnSpc>
          </a:pPr>
          <a:endParaRPr lang="en-US"/>
        </a:p>
      </dgm:t>
    </dgm:pt>
    <dgm:pt modelId="{8B7E2F13-FC57-472C-90DC-CB06F47086D7}">
      <dgm:prSet custT="1"/>
      <dgm:spPr/>
      <dgm:t>
        <a:bodyPr/>
        <a:lstStyle/>
        <a:p>
          <a:pPr>
            <a:lnSpc>
              <a:spcPct val="100000"/>
            </a:lnSpc>
          </a:pPr>
          <a:r>
            <a:rPr lang="en-US" sz="1600" dirty="0">
              <a:latin typeface="Montserrat Medium" panose="00000600000000000000" pitchFamily="2" charset="0"/>
            </a:rPr>
            <a:t>Elite reseller with industry leading OEM’s for 4G/5G cellular routers, high gain antennas, and  boosters.</a:t>
          </a:r>
        </a:p>
      </dgm:t>
    </dgm:pt>
    <dgm:pt modelId="{D4EAFA0A-4425-4A82-9D89-D7356ED6BA20}" type="parTrans" cxnId="{ED1113AD-435B-4DD5-9F67-1636751E0CBB}">
      <dgm:prSet/>
      <dgm:spPr/>
      <dgm:t>
        <a:bodyPr/>
        <a:lstStyle/>
        <a:p>
          <a:endParaRPr lang="en-US"/>
        </a:p>
      </dgm:t>
    </dgm:pt>
    <dgm:pt modelId="{38BA28E8-F0D7-4089-BDC6-8820C11091BD}" type="sibTrans" cxnId="{ED1113AD-435B-4DD5-9F67-1636751E0CBB}">
      <dgm:prSet/>
      <dgm:spPr/>
      <dgm:t>
        <a:bodyPr/>
        <a:lstStyle/>
        <a:p>
          <a:pPr>
            <a:lnSpc>
              <a:spcPct val="100000"/>
            </a:lnSpc>
          </a:pPr>
          <a:endParaRPr lang="en-US"/>
        </a:p>
      </dgm:t>
    </dgm:pt>
    <dgm:pt modelId="{BE46139C-F41B-424C-9526-9BD6D1E744EA}">
      <dgm:prSet custT="1"/>
      <dgm:spPr/>
      <dgm:t>
        <a:bodyPr/>
        <a:lstStyle/>
        <a:p>
          <a:pPr>
            <a:lnSpc>
              <a:spcPct val="100000"/>
            </a:lnSpc>
          </a:pPr>
          <a:r>
            <a:rPr lang="en-US" sz="1600" dirty="0">
              <a:latin typeface="Montserrat Medium" panose="00000600000000000000" pitchFamily="2" charset="0"/>
            </a:rPr>
            <a:t>OCC “One Call Close” Position the right equipment upfront</a:t>
          </a:r>
        </a:p>
      </dgm:t>
    </dgm:pt>
    <dgm:pt modelId="{FFFF5AF3-FA5A-4B85-97E4-3B6B3A282B40}" type="parTrans" cxnId="{7F57117D-89CE-4500-BFA9-80DA8E1367C7}">
      <dgm:prSet/>
      <dgm:spPr/>
      <dgm:t>
        <a:bodyPr/>
        <a:lstStyle/>
        <a:p>
          <a:endParaRPr lang="en-US"/>
        </a:p>
      </dgm:t>
    </dgm:pt>
    <dgm:pt modelId="{AAAD8F85-4952-4BDF-9E3B-B8D19DB87FA0}" type="sibTrans" cxnId="{7F57117D-89CE-4500-BFA9-80DA8E1367C7}">
      <dgm:prSet/>
      <dgm:spPr/>
      <dgm:t>
        <a:bodyPr/>
        <a:lstStyle/>
        <a:p>
          <a:pPr>
            <a:lnSpc>
              <a:spcPct val="100000"/>
            </a:lnSpc>
          </a:pPr>
          <a:endParaRPr lang="en-US"/>
        </a:p>
      </dgm:t>
    </dgm:pt>
    <dgm:pt modelId="{1BE05CFD-47D5-400A-99C0-EBA7E3E324CB}">
      <dgm:prSet custT="1"/>
      <dgm:spPr/>
      <dgm:t>
        <a:bodyPr/>
        <a:lstStyle/>
        <a:p>
          <a:pPr>
            <a:lnSpc>
              <a:spcPct val="100000"/>
            </a:lnSpc>
          </a:pPr>
          <a:r>
            <a:rPr lang="en-US" sz="1600">
              <a:latin typeface="Montserrat Medium" panose="00000600000000000000" pitchFamily="2" charset="0"/>
            </a:rPr>
            <a:t>Consultative sales/solutions approach to increase close rate</a:t>
          </a:r>
        </a:p>
      </dgm:t>
    </dgm:pt>
    <dgm:pt modelId="{28DCE07C-0B07-4F20-AF74-FBCAFF789501}" type="parTrans" cxnId="{09E253E2-FE52-49CC-BF9A-59C2BEAF34D1}">
      <dgm:prSet/>
      <dgm:spPr/>
      <dgm:t>
        <a:bodyPr/>
        <a:lstStyle/>
        <a:p>
          <a:endParaRPr lang="en-US"/>
        </a:p>
      </dgm:t>
    </dgm:pt>
    <dgm:pt modelId="{51CB8A54-9C4D-4C90-AAC0-F10EB56EEE16}" type="sibTrans" cxnId="{09E253E2-FE52-49CC-BF9A-59C2BEAF34D1}">
      <dgm:prSet/>
      <dgm:spPr/>
      <dgm:t>
        <a:bodyPr/>
        <a:lstStyle/>
        <a:p>
          <a:pPr>
            <a:lnSpc>
              <a:spcPct val="100000"/>
            </a:lnSpc>
          </a:pPr>
          <a:endParaRPr lang="en-US"/>
        </a:p>
      </dgm:t>
    </dgm:pt>
    <dgm:pt modelId="{6B3B0C03-C5EF-4E2D-8254-B79AB73B16A2}">
      <dgm:prSet custT="1"/>
      <dgm:spPr/>
      <dgm:t>
        <a:bodyPr/>
        <a:lstStyle/>
        <a:p>
          <a:pPr>
            <a:lnSpc>
              <a:spcPct val="100000"/>
            </a:lnSpc>
          </a:pPr>
          <a:r>
            <a:rPr lang="en-US" sz="1600" dirty="0">
              <a:latin typeface="Montserrat Medium" panose="00000600000000000000" pitchFamily="2" charset="0"/>
            </a:rPr>
            <a:t>Here to take the heavy lifting off your plate. </a:t>
          </a:r>
        </a:p>
      </dgm:t>
    </dgm:pt>
    <dgm:pt modelId="{70B7456E-2D76-4419-B49D-AFC153C0C822}" type="parTrans" cxnId="{7EB1F377-95EB-4860-A92A-DCC66744FD35}">
      <dgm:prSet/>
      <dgm:spPr/>
      <dgm:t>
        <a:bodyPr/>
        <a:lstStyle/>
        <a:p>
          <a:endParaRPr lang="en-US"/>
        </a:p>
      </dgm:t>
    </dgm:pt>
    <dgm:pt modelId="{477C30B3-0190-4DBA-81B3-45912742EA20}" type="sibTrans" cxnId="{7EB1F377-95EB-4860-A92A-DCC66744FD35}">
      <dgm:prSet/>
      <dgm:spPr/>
      <dgm:t>
        <a:bodyPr/>
        <a:lstStyle/>
        <a:p>
          <a:endParaRPr lang="en-US"/>
        </a:p>
      </dgm:t>
    </dgm:pt>
    <dgm:pt modelId="{0981D55E-8516-4AC5-B0C4-E84589476097}" type="pres">
      <dgm:prSet presAssocID="{64135AFB-1C19-462E-A6BC-182AF7DD7B0C}" presName="root" presStyleCnt="0">
        <dgm:presLayoutVars>
          <dgm:dir/>
          <dgm:resizeHandles val="exact"/>
        </dgm:presLayoutVars>
      </dgm:prSet>
      <dgm:spPr/>
    </dgm:pt>
    <dgm:pt modelId="{80171F10-EF4A-4969-9868-1FE79CBF2C9F}" type="pres">
      <dgm:prSet presAssocID="{64135AFB-1C19-462E-A6BC-182AF7DD7B0C}" presName="container" presStyleCnt="0">
        <dgm:presLayoutVars>
          <dgm:dir/>
          <dgm:resizeHandles val="exact"/>
        </dgm:presLayoutVars>
      </dgm:prSet>
      <dgm:spPr/>
    </dgm:pt>
    <dgm:pt modelId="{FFFDA6CE-9349-4222-96F1-21D665E22932}" type="pres">
      <dgm:prSet presAssocID="{84CEC9D2-0749-435C-990F-3E1FE45859BF}" presName="compNode" presStyleCnt="0"/>
      <dgm:spPr/>
    </dgm:pt>
    <dgm:pt modelId="{4F86B832-D47F-4678-AAE7-359AD166CACA}" type="pres">
      <dgm:prSet presAssocID="{84CEC9D2-0749-435C-990F-3E1FE45859BF}" presName="iconBgRect" presStyleLbl="bgShp" presStyleIdx="0" presStyleCnt="6">
        <dgm:style>
          <a:lnRef idx="2">
            <a:schemeClr val="accent4"/>
          </a:lnRef>
          <a:fillRef idx="1">
            <a:schemeClr val="lt1"/>
          </a:fillRef>
          <a:effectRef idx="0">
            <a:schemeClr val="accent4"/>
          </a:effectRef>
          <a:fontRef idx="minor">
            <a:schemeClr val="dk1"/>
          </a:fontRef>
        </dgm:style>
      </dgm:prSet>
      <dgm:spPr>
        <a:solidFill>
          <a:srgbClr val="E4EEF1"/>
        </a:solidFill>
        <a:ln w="28575">
          <a:solidFill>
            <a:srgbClr val="2C1520"/>
          </a:solidFill>
        </a:ln>
      </dgm:spPr>
    </dgm:pt>
    <dgm:pt modelId="{46CA103C-A6BB-4DF3-B21F-7CAE7AE2A27E}" type="pres">
      <dgm:prSet presAssocID="{84CEC9D2-0749-435C-990F-3E1FE45859BF}"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Wireless"/>
        </a:ext>
      </dgm:extLst>
    </dgm:pt>
    <dgm:pt modelId="{5078BC70-3DD1-44AA-B38A-C8756FA81DF4}" type="pres">
      <dgm:prSet presAssocID="{84CEC9D2-0749-435C-990F-3E1FE45859BF}" presName="spaceRect" presStyleCnt="0"/>
      <dgm:spPr/>
    </dgm:pt>
    <dgm:pt modelId="{1A51D7A4-6FA6-4483-9B4F-1DA9311B1EDA}" type="pres">
      <dgm:prSet presAssocID="{84CEC9D2-0749-435C-990F-3E1FE45859BF}" presName="textRect" presStyleLbl="revTx" presStyleIdx="0" presStyleCnt="6">
        <dgm:presLayoutVars>
          <dgm:chMax val="1"/>
          <dgm:chPref val="1"/>
        </dgm:presLayoutVars>
      </dgm:prSet>
      <dgm:spPr/>
    </dgm:pt>
    <dgm:pt modelId="{1D82BB66-7DFC-4801-BE41-555EEA090868}" type="pres">
      <dgm:prSet presAssocID="{2D264B0C-6B51-4E1C-AB64-ADBB8614CF84}" presName="sibTrans" presStyleLbl="sibTrans2D1" presStyleIdx="0" presStyleCnt="0"/>
      <dgm:spPr/>
    </dgm:pt>
    <dgm:pt modelId="{47BB084B-C8F5-4D75-90EB-07EF5B6DF05A}" type="pres">
      <dgm:prSet presAssocID="{514C1198-EBFC-4C6F-9ECE-FF529D92F5A6}" presName="compNode" presStyleCnt="0"/>
      <dgm:spPr/>
    </dgm:pt>
    <dgm:pt modelId="{FB571FFE-0697-48FB-8EF1-D7BD0678FB89}" type="pres">
      <dgm:prSet presAssocID="{514C1198-EBFC-4C6F-9ECE-FF529D92F5A6}" presName="iconBgRect" presStyleLbl="bgShp" presStyleIdx="1" presStyleCnt="6"/>
      <dgm:spPr>
        <a:solidFill>
          <a:srgbClr val="E4EEF1"/>
        </a:solidFill>
        <a:ln w="28575">
          <a:solidFill>
            <a:srgbClr val="2C1520"/>
          </a:solidFill>
        </a:ln>
      </dgm:spPr>
    </dgm:pt>
    <dgm:pt modelId="{C9977C8C-CDBB-424F-9EB2-8AF04FDF7787}" type="pres">
      <dgm:prSet presAssocID="{514C1198-EBFC-4C6F-9ECE-FF529D92F5A6}"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obot"/>
        </a:ext>
      </dgm:extLst>
    </dgm:pt>
    <dgm:pt modelId="{9062BFB9-FA02-4944-9076-4E310CB94B86}" type="pres">
      <dgm:prSet presAssocID="{514C1198-EBFC-4C6F-9ECE-FF529D92F5A6}" presName="spaceRect" presStyleCnt="0"/>
      <dgm:spPr/>
    </dgm:pt>
    <dgm:pt modelId="{83D16AB6-0A4D-4DFA-9E37-221BDE48FC63}" type="pres">
      <dgm:prSet presAssocID="{514C1198-EBFC-4C6F-9ECE-FF529D92F5A6}" presName="textRect" presStyleLbl="revTx" presStyleIdx="1" presStyleCnt="6" custScaleX="106127" custLinFactNeighborX="3376" custLinFactNeighborY="-4572">
        <dgm:presLayoutVars>
          <dgm:chMax val="1"/>
          <dgm:chPref val="1"/>
        </dgm:presLayoutVars>
      </dgm:prSet>
      <dgm:spPr/>
    </dgm:pt>
    <dgm:pt modelId="{9C845849-D60E-47A4-AEFE-E3FA8D97A12C}" type="pres">
      <dgm:prSet presAssocID="{9D8FD27C-C056-46CC-964F-0DB36360752A}" presName="sibTrans" presStyleLbl="sibTrans2D1" presStyleIdx="0" presStyleCnt="0"/>
      <dgm:spPr/>
    </dgm:pt>
    <dgm:pt modelId="{1F93E878-8CA2-4DED-BFE5-A5CEC6A426DB}" type="pres">
      <dgm:prSet presAssocID="{8B7E2F13-FC57-472C-90DC-CB06F47086D7}" presName="compNode" presStyleCnt="0"/>
      <dgm:spPr/>
    </dgm:pt>
    <dgm:pt modelId="{83771628-5044-401A-8173-BA079F39CB0F}" type="pres">
      <dgm:prSet presAssocID="{8B7E2F13-FC57-472C-90DC-CB06F47086D7}" presName="iconBgRect" presStyleLbl="bgShp" presStyleIdx="2" presStyleCnt="6"/>
      <dgm:spPr>
        <a:solidFill>
          <a:srgbClr val="E4EEF1"/>
        </a:solidFill>
        <a:ln w="28575">
          <a:solidFill>
            <a:srgbClr val="2C1520"/>
          </a:solidFill>
        </a:ln>
      </dgm:spPr>
    </dgm:pt>
    <dgm:pt modelId="{AF270421-4F28-4484-891A-0286F7822488}" type="pres">
      <dgm:prSet presAssocID="{8B7E2F13-FC57-472C-90DC-CB06F47086D7}"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ireless router"/>
        </a:ext>
      </dgm:extLst>
    </dgm:pt>
    <dgm:pt modelId="{DAFE76BC-4DD0-4D93-B18C-75997AFF9ECF}" type="pres">
      <dgm:prSet presAssocID="{8B7E2F13-FC57-472C-90DC-CB06F47086D7}" presName="spaceRect" presStyleCnt="0"/>
      <dgm:spPr/>
    </dgm:pt>
    <dgm:pt modelId="{51D34E1E-7F87-45FE-B440-191C4086355C}" type="pres">
      <dgm:prSet presAssocID="{8B7E2F13-FC57-472C-90DC-CB06F47086D7}" presName="textRect" presStyleLbl="revTx" presStyleIdx="2" presStyleCnt="6" custLinFactNeighborX="-1798" custLinFactNeighborY="9943">
        <dgm:presLayoutVars>
          <dgm:chMax val="1"/>
          <dgm:chPref val="1"/>
        </dgm:presLayoutVars>
      </dgm:prSet>
      <dgm:spPr/>
    </dgm:pt>
    <dgm:pt modelId="{B578F6F1-21EA-4029-B19F-4DC72D1868AC}" type="pres">
      <dgm:prSet presAssocID="{38BA28E8-F0D7-4089-BDC6-8820C11091BD}" presName="sibTrans" presStyleLbl="sibTrans2D1" presStyleIdx="0" presStyleCnt="0"/>
      <dgm:spPr/>
    </dgm:pt>
    <dgm:pt modelId="{68FBBD37-D9E4-4EA7-88BC-BD1ECBB28E7B}" type="pres">
      <dgm:prSet presAssocID="{BE46139C-F41B-424C-9526-9BD6D1E744EA}" presName="compNode" presStyleCnt="0"/>
      <dgm:spPr/>
    </dgm:pt>
    <dgm:pt modelId="{CB94F00E-8E0A-47C2-A749-734B59087F2D}" type="pres">
      <dgm:prSet presAssocID="{BE46139C-F41B-424C-9526-9BD6D1E744EA}" presName="iconBgRect" presStyleLbl="bgShp" presStyleIdx="3" presStyleCnt="6"/>
      <dgm:spPr>
        <a:solidFill>
          <a:srgbClr val="E4EEF1"/>
        </a:solidFill>
        <a:ln w="28575">
          <a:solidFill>
            <a:srgbClr val="2C1520"/>
          </a:solidFill>
        </a:ln>
      </dgm:spPr>
    </dgm:pt>
    <dgm:pt modelId="{C8B8E07C-D9D8-4296-8804-24AF2DFB305D}" type="pres">
      <dgm:prSet presAssocID="{BE46139C-F41B-424C-9526-9BD6D1E744EA}"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ndshake"/>
        </a:ext>
      </dgm:extLst>
    </dgm:pt>
    <dgm:pt modelId="{B8C4711F-D25B-4118-B4A3-120B19F6F81A}" type="pres">
      <dgm:prSet presAssocID="{BE46139C-F41B-424C-9526-9BD6D1E744EA}" presName="spaceRect" presStyleCnt="0"/>
      <dgm:spPr/>
    </dgm:pt>
    <dgm:pt modelId="{87B54913-E3D6-431B-B17B-D2872BAC5AC8}" type="pres">
      <dgm:prSet presAssocID="{BE46139C-F41B-424C-9526-9BD6D1E744EA}" presName="textRect" presStyleLbl="revTx" presStyleIdx="3" presStyleCnt="6" custScaleX="107961" custLinFactNeighborX="4093" custLinFactNeighborY="-432">
        <dgm:presLayoutVars>
          <dgm:chMax val="1"/>
          <dgm:chPref val="1"/>
        </dgm:presLayoutVars>
      </dgm:prSet>
      <dgm:spPr/>
    </dgm:pt>
    <dgm:pt modelId="{78815F75-B2AE-4DBC-8933-36387DA547A2}" type="pres">
      <dgm:prSet presAssocID="{AAAD8F85-4952-4BDF-9E3B-B8D19DB87FA0}" presName="sibTrans" presStyleLbl="sibTrans2D1" presStyleIdx="0" presStyleCnt="0"/>
      <dgm:spPr/>
    </dgm:pt>
    <dgm:pt modelId="{E88BEE70-7659-4264-846D-2C555BFCE94D}" type="pres">
      <dgm:prSet presAssocID="{1BE05CFD-47D5-400A-99C0-EBA7E3E324CB}" presName="compNode" presStyleCnt="0"/>
      <dgm:spPr/>
    </dgm:pt>
    <dgm:pt modelId="{C7C54441-3E05-40A5-A871-831BAFDD412E}" type="pres">
      <dgm:prSet presAssocID="{1BE05CFD-47D5-400A-99C0-EBA7E3E324CB}" presName="iconBgRect" presStyleLbl="bgShp" presStyleIdx="4" presStyleCnt="6"/>
      <dgm:spPr>
        <a:solidFill>
          <a:srgbClr val="E4EEF1"/>
        </a:solidFill>
        <a:ln w="28575">
          <a:solidFill>
            <a:srgbClr val="2C1520"/>
          </a:solidFill>
        </a:ln>
      </dgm:spPr>
    </dgm:pt>
    <dgm:pt modelId="{F0BC36CC-CD8E-4521-B1F4-983027DF9500}" type="pres">
      <dgm:prSet presAssocID="{1BE05CFD-47D5-400A-99C0-EBA7E3E324CB}"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User"/>
        </a:ext>
      </dgm:extLst>
    </dgm:pt>
    <dgm:pt modelId="{8A149A11-C503-420B-9199-88A42C5DEA9F}" type="pres">
      <dgm:prSet presAssocID="{1BE05CFD-47D5-400A-99C0-EBA7E3E324CB}" presName="spaceRect" presStyleCnt="0"/>
      <dgm:spPr/>
    </dgm:pt>
    <dgm:pt modelId="{A2416C1F-218A-40A2-B70F-BF5F41CDEF36}" type="pres">
      <dgm:prSet presAssocID="{1BE05CFD-47D5-400A-99C0-EBA7E3E324CB}" presName="textRect" presStyleLbl="revTx" presStyleIdx="4" presStyleCnt="6">
        <dgm:presLayoutVars>
          <dgm:chMax val="1"/>
          <dgm:chPref val="1"/>
        </dgm:presLayoutVars>
      </dgm:prSet>
      <dgm:spPr/>
    </dgm:pt>
    <dgm:pt modelId="{708BE0A2-1853-4862-BF9A-E3E5374D9CF1}" type="pres">
      <dgm:prSet presAssocID="{51CB8A54-9C4D-4C90-AAC0-F10EB56EEE16}" presName="sibTrans" presStyleLbl="sibTrans2D1" presStyleIdx="0" presStyleCnt="0"/>
      <dgm:spPr/>
    </dgm:pt>
    <dgm:pt modelId="{AB914B9A-F40A-49ED-B89E-2B62AC10925D}" type="pres">
      <dgm:prSet presAssocID="{6B3B0C03-C5EF-4E2D-8254-B79AB73B16A2}" presName="compNode" presStyleCnt="0"/>
      <dgm:spPr/>
    </dgm:pt>
    <dgm:pt modelId="{53A08CF5-F3D3-4BA7-8ECF-62907E5F019F}" type="pres">
      <dgm:prSet presAssocID="{6B3B0C03-C5EF-4E2D-8254-B79AB73B16A2}" presName="iconBgRect" presStyleLbl="bgShp" presStyleIdx="5" presStyleCnt="6"/>
      <dgm:spPr>
        <a:solidFill>
          <a:srgbClr val="E4EEF1"/>
        </a:solidFill>
        <a:ln w="28575">
          <a:solidFill>
            <a:srgbClr val="2C1520"/>
          </a:solidFill>
        </a:ln>
      </dgm:spPr>
    </dgm:pt>
    <dgm:pt modelId="{69E0C61A-26B7-4DDC-8CDC-50E03C672111}" type="pres">
      <dgm:prSet presAssocID="{6B3B0C03-C5EF-4E2D-8254-B79AB73B16A2}"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Share With Person"/>
        </a:ext>
      </dgm:extLst>
    </dgm:pt>
    <dgm:pt modelId="{D69F8D1C-7664-44B2-8B1B-DD0BCDAE7BDD}" type="pres">
      <dgm:prSet presAssocID="{6B3B0C03-C5EF-4E2D-8254-B79AB73B16A2}" presName="spaceRect" presStyleCnt="0"/>
      <dgm:spPr/>
    </dgm:pt>
    <dgm:pt modelId="{CC0054F1-59DE-4F09-80B9-A730977F1A96}" type="pres">
      <dgm:prSet presAssocID="{6B3B0C03-C5EF-4E2D-8254-B79AB73B16A2}" presName="textRect" presStyleLbl="revTx" presStyleIdx="5" presStyleCnt="6" custScaleX="113409" custLinFactNeighborX="6633" custLinFactNeighborY="-1019">
        <dgm:presLayoutVars>
          <dgm:chMax val="1"/>
          <dgm:chPref val="1"/>
        </dgm:presLayoutVars>
      </dgm:prSet>
      <dgm:spPr/>
    </dgm:pt>
  </dgm:ptLst>
  <dgm:cxnLst>
    <dgm:cxn modelId="{E4F4823D-405C-4DF1-841D-93E0D2B5F92B}" type="presOf" srcId="{BE46139C-F41B-424C-9526-9BD6D1E744EA}" destId="{87B54913-E3D6-431B-B17B-D2872BAC5AC8}" srcOrd="0" destOrd="0" presId="urn:microsoft.com/office/officeart/2018/2/layout/IconCircleList"/>
    <dgm:cxn modelId="{BEB32362-97B4-4C29-831D-C4C534EE592C}" srcId="{64135AFB-1C19-462E-A6BC-182AF7DD7B0C}" destId="{514C1198-EBFC-4C6F-9ECE-FF529D92F5A6}" srcOrd="1" destOrd="0" parTransId="{5CC871BC-2BED-4C68-A7CB-AD8ABB303AD7}" sibTransId="{9D8FD27C-C056-46CC-964F-0DB36360752A}"/>
    <dgm:cxn modelId="{CC9E934C-6C86-4125-988F-6F7FCB0C75A7}" type="presOf" srcId="{64135AFB-1C19-462E-A6BC-182AF7DD7B0C}" destId="{0981D55E-8516-4AC5-B0C4-E84589476097}" srcOrd="0" destOrd="0" presId="urn:microsoft.com/office/officeart/2018/2/layout/IconCircleList"/>
    <dgm:cxn modelId="{50663F76-BD5D-4DD1-9A49-A05F6DA9E8CE}" type="presOf" srcId="{84CEC9D2-0749-435C-990F-3E1FE45859BF}" destId="{1A51D7A4-6FA6-4483-9B4F-1DA9311B1EDA}" srcOrd="0" destOrd="0" presId="urn:microsoft.com/office/officeart/2018/2/layout/IconCircleList"/>
    <dgm:cxn modelId="{406F6956-B481-4185-BA2B-230DE1CAE959}" type="presOf" srcId="{2D264B0C-6B51-4E1C-AB64-ADBB8614CF84}" destId="{1D82BB66-7DFC-4801-BE41-555EEA090868}" srcOrd="0" destOrd="0" presId="urn:microsoft.com/office/officeart/2018/2/layout/IconCircleList"/>
    <dgm:cxn modelId="{7EB1F377-95EB-4860-A92A-DCC66744FD35}" srcId="{64135AFB-1C19-462E-A6BC-182AF7DD7B0C}" destId="{6B3B0C03-C5EF-4E2D-8254-B79AB73B16A2}" srcOrd="5" destOrd="0" parTransId="{70B7456E-2D76-4419-B49D-AFC153C0C822}" sibTransId="{477C30B3-0190-4DBA-81B3-45912742EA20}"/>
    <dgm:cxn modelId="{7F57117D-89CE-4500-BFA9-80DA8E1367C7}" srcId="{64135AFB-1C19-462E-A6BC-182AF7DD7B0C}" destId="{BE46139C-F41B-424C-9526-9BD6D1E744EA}" srcOrd="3" destOrd="0" parTransId="{FFFF5AF3-FA5A-4B85-97E4-3B6B3A282B40}" sibTransId="{AAAD8F85-4952-4BDF-9E3B-B8D19DB87FA0}"/>
    <dgm:cxn modelId="{6DF58486-C3E1-46FB-BDC1-94409108CB59}" type="presOf" srcId="{38BA28E8-F0D7-4089-BDC6-8820C11091BD}" destId="{B578F6F1-21EA-4029-B19F-4DC72D1868AC}" srcOrd="0" destOrd="0" presId="urn:microsoft.com/office/officeart/2018/2/layout/IconCircleList"/>
    <dgm:cxn modelId="{9D28AA86-DA14-4894-99AB-A06C371F37FA}" type="presOf" srcId="{8B7E2F13-FC57-472C-90DC-CB06F47086D7}" destId="{51D34E1E-7F87-45FE-B440-191C4086355C}" srcOrd="0" destOrd="0" presId="urn:microsoft.com/office/officeart/2018/2/layout/IconCircleList"/>
    <dgm:cxn modelId="{ED1113AD-435B-4DD5-9F67-1636751E0CBB}" srcId="{64135AFB-1C19-462E-A6BC-182AF7DD7B0C}" destId="{8B7E2F13-FC57-472C-90DC-CB06F47086D7}" srcOrd="2" destOrd="0" parTransId="{D4EAFA0A-4425-4A82-9D89-D7356ED6BA20}" sibTransId="{38BA28E8-F0D7-4089-BDC6-8820C11091BD}"/>
    <dgm:cxn modelId="{3D973FD6-4ADF-4ACA-B18C-25675BF9D610}" srcId="{64135AFB-1C19-462E-A6BC-182AF7DD7B0C}" destId="{84CEC9D2-0749-435C-990F-3E1FE45859BF}" srcOrd="0" destOrd="0" parTransId="{467040C3-2904-4961-BA3B-9BEF866C7E90}" sibTransId="{2D264B0C-6B51-4E1C-AB64-ADBB8614CF84}"/>
    <dgm:cxn modelId="{26A8A9D8-22C8-486D-88E7-D4B6A87588C8}" type="presOf" srcId="{514C1198-EBFC-4C6F-9ECE-FF529D92F5A6}" destId="{83D16AB6-0A4D-4DFA-9E37-221BDE48FC63}" srcOrd="0" destOrd="0" presId="urn:microsoft.com/office/officeart/2018/2/layout/IconCircleList"/>
    <dgm:cxn modelId="{9A2E55E0-6C7A-4C0E-8DAF-8C43372A9099}" type="presOf" srcId="{6B3B0C03-C5EF-4E2D-8254-B79AB73B16A2}" destId="{CC0054F1-59DE-4F09-80B9-A730977F1A96}" srcOrd="0" destOrd="0" presId="urn:microsoft.com/office/officeart/2018/2/layout/IconCircleList"/>
    <dgm:cxn modelId="{5AEE0FE2-F7CC-4DE9-8A03-4B949C4D1F11}" type="presOf" srcId="{9D8FD27C-C056-46CC-964F-0DB36360752A}" destId="{9C845849-D60E-47A4-AEFE-E3FA8D97A12C}" srcOrd="0" destOrd="0" presId="urn:microsoft.com/office/officeart/2018/2/layout/IconCircleList"/>
    <dgm:cxn modelId="{09E253E2-FE52-49CC-BF9A-59C2BEAF34D1}" srcId="{64135AFB-1C19-462E-A6BC-182AF7DD7B0C}" destId="{1BE05CFD-47D5-400A-99C0-EBA7E3E324CB}" srcOrd="4" destOrd="0" parTransId="{28DCE07C-0B07-4F20-AF74-FBCAFF789501}" sibTransId="{51CB8A54-9C4D-4C90-AAC0-F10EB56EEE16}"/>
    <dgm:cxn modelId="{B2572CE3-F020-4930-9522-059814E94CD7}" type="presOf" srcId="{51CB8A54-9C4D-4C90-AAC0-F10EB56EEE16}" destId="{708BE0A2-1853-4862-BF9A-E3E5374D9CF1}" srcOrd="0" destOrd="0" presId="urn:microsoft.com/office/officeart/2018/2/layout/IconCircleList"/>
    <dgm:cxn modelId="{D762D0E4-E2FA-4D67-9A98-35961331F3BD}" type="presOf" srcId="{1BE05CFD-47D5-400A-99C0-EBA7E3E324CB}" destId="{A2416C1F-218A-40A2-B70F-BF5F41CDEF36}" srcOrd="0" destOrd="0" presId="urn:microsoft.com/office/officeart/2018/2/layout/IconCircleList"/>
    <dgm:cxn modelId="{945DD3EF-3C4B-4C6A-B895-9454CF71BA2E}" type="presOf" srcId="{AAAD8F85-4952-4BDF-9E3B-B8D19DB87FA0}" destId="{78815F75-B2AE-4DBC-8933-36387DA547A2}" srcOrd="0" destOrd="0" presId="urn:microsoft.com/office/officeart/2018/2/layout/IconCircleList"/>
    <dgm:cxn modelId="{EBD29531-0313-4F4C-8D89-03412A938F50}" type="presParOf" srcId="{0981D55E-8516-4AC5-B0C4-E84589476097}" destId="{80171F10-EF4A-4969-9868-1FE79CBF2C9F}" srcOrd="0" destOrd="0" presId="urn:microsoft.com/office/officeart/2018/2/layout/IconCircleList"/>
    <dgm:cxn modelId="{FC7EE8F6-7BC9-43AD-A569-BA9F04CB3F8B}" type="presParOf" srcId="{80171F10-EF4A-4969-9868-1FE79CBF2C9F}" destId="{FFFDA6CE-9349-4222-96F1-21D665E22932}" srcOrd="0" destOrd="0" presId="urn:microsoft.com/office/officeart/2018/2/layout/IconCircleList"/>
    <dgm:cxn modelId="{71D9FE16-18D4-442C-BC32-1227220E8233}" type="presParOf" srcId="{FFFDA6CE-9349-4222-96F1-21D665E22932}" destId="{4F86B832-D47F-4678-AAE7-359AD166CACA}" srcOrd="0" destOrd="0" presId="urn:microsoft.com/office/officeart/2018/2/layout/IconCircleList"/>
    <dgm:cxn modelId="{A4451727-A4FF-44FE-8CE3-298F1C5603BD}" type="presParOf" srcId="{FFFDA6CE-9349-4222-96F1-21D665E22932}" destId="{46CA103C-A6BB-4DF3-B21F-7CAE7AE2A27E}" srcOrd="1" destOrd="0" presId="urn:microsoft.com/office/officeart/2018/2/layout/IconCircleList"/>
    <dgm:cxn modelId="{3359D6CC-98EB-466D-81EE-80AADE9DBCE5}" type="presParOf" srcId="{FFFDA6CE-9349-4222-96F1-21D665E22932}" destId="{5078BC70-3DD1-44AA-B38A-C8756FA81DF4}" srcOrd="2" destOrd="0" presId="urn:microsoft.com/office/officeart/2018/2/layout/IconCircleList"/>
    <dgm:cxn modelId="{C27C9D8B-B39F-43D1-A94D-0625B6831E16}" type="presParOf" srcId="{FFFDA6CE-9349-4222-96F1-21D665E22932}" destId="{1A51D7A4-6FA6-4483-9B4F-1DA9311B1EDA}" srcOrd="3" destOrd="0" presId="urn:microsoft.com/office/officeart/2018/2/layout/IconCircleList"/>
    <dgm:cxn modelId="{7FF51E84-0641-40F7-B938-0DC973A0404F}" type="presParOf" srcId="{80171F10-EF4A-4969-9868-1FE79CBF2C9F}" destId="{1D82BB66-7DFC-4801-BE41-555EEA090868}" srcOrd="1" destOrd="0" presId="urn:microsoft.com/office/officeart/2018/2/layout/IconCircleList"/>
    <dgm:cxn modelId="{B5108EBC-764D-4FAF-BBF9-39DABE6E8FF7}" type="presParOf" srcId="{80171F10-EF4A-4969-9868-1FE79CBF2C9F}" destId="{47BB084B-C8F5-4D75-90EB-07EF5B6DF05A}" srcOrd="2" destOrd="0" presId="urn:microsoft.com/office/officeart/2018/2/layout/IconCircleList"/>
    <dgm:cxn modelId="{62DCC93B-CB8C-4C38-B99E-379E18AFAA71}" type="presParOf" srcId="{47BB084B-C8F5-4D75-90EB-07EF5B6DF05A}" destId="{FB571FFE-0697-48FB-8EF1-D7BD0678FB89}" srcOrd="0" destOrd="0" presId="urn:microsoft.com/office/officeart/2018/2/layout/IconCircleList"/>
    <dgm:cxn modelId="{8EE34265-8951-43E3-9F97-9394328FD364}" type="presParOf" srcId="{47BB084B-C8F5-4D75-90EB-07EF5B6DF05A}" destId="{C9977C8C-CDBB-424F-9EB2-8AF04FDF7787}" srcOrd="1" destOrd="0" presId="urn:microsoft.com/office/officeart/2018/2/layout/IconCircleList"/>
    <dgm:cxn modelId="{5CAF9F26-A2CF-4E08-B21D-FD3CF66E564E}" type="presParOf" srcId="{47BB084B-C8F5-4D75-90EB-07EF5B6DF05A}" destId="{9062BFB9-FA02-4944-9076-4E310CB94B86}" srcOrd="2" destOrd="0" presId="urn:microsoft.com/office/officeart/2018/2/layout/IconCircleList"/>
    <dgm:cxn modelId="{334373DF-0DB5-4EFE-9A5F-2946A2BBF7C7}" type="presParOf" srcId="{47BB084B-C8F5-4D75-90EB-07EF5B6DF05A}" destId="{83D16AB6-0A4D-4DFA-9E37-221BDE48FC63}" srcOrd="3" destOrd="0" presId="urn:microsoft.com/office/officeart/2018/2/layout/IconCircleList"/>
    <dgm:cxn modelId="{D39EC8DB-D79D-4F8F-8528-255776086CDA}" type="presParOf" srcId="{80171F10-EF4A-4969-9868-1FE79CBF2C9F}" destId="{9C845849-D60E-47A4-AEFE-E3FA8D97A12C}" srcOrd="3" destOrd="0" presId="urn:microsoft.com/office/officeart/2018/2/layout/IconCircleList"/>
    <dgm:cxn modelId="{D3B29D1B-DF1B-48CE-93FE-C74EBEF54E78}" type="presParOf" srcId="{80171F10-EF4A-4969-9868-1FE79CBF2C9F}" destId="{1F93E878-8CA2-4DED-BFE5-A5CEC6A426DB}" srcOrd="4" destOrd="0" presId="urn:microsoft.com/office/officeart/2018/2/layout/IconCircleList"/>
    <dgm:cxn modelId="{C20CC625-EB72-42A6-BABE-9908F42EE121}" type="presParOf" srcId="{1F93E878-8CA2-4DED-BFE5-A5CEC6A426DB}" destId="{83771628-5044-401A-8173-BA079F39CB0F}" srcOrd="0" destOrd="0" presId="urn:microsoft.com/office/officeart/2018/2/layout/IconCircleList"/>
    <dgm:cxn modelId="{601CBE51-205E-4DBA-A3D5-E8662950CEE4}" type="presParOf" srcId="{1F93E878-8CA2-4DED-BFE5-A5CEC6A426DB}" destId="{AF270421-4F28-4484-891A-0286F7822488}" srcOrd="1" destOrd="0" presId="urn:microsoft.com/office/officeart/2018/2/layout/IconCircleList"/>
    <dgm:cxn modelId="{4AA6202A-F2BF-411F-A73A-04EA8EBA7C7A}" type="presParOf" srcId="{1F93E878-8CA2-4DED-BFE5-A5CEC6A426DB}" destId="{DAFE76BC-4DD0-4D93-B18C-75997AFF9ECF}" srcOrd="2" destOrd="0" presId="urn:microsoft.com/office/officeart/2018/2/layout/IconCircleList"/>
    <dgm:cxn modelId="{67139F45-7798-4C43-81CA-C17FFE49E65E}" type="presParOf" srcId="{1F93E878-8CA2-4DED-BFE5-A5CEC6A426DB}" destId="{51D34E1E-7F87-45FE-B440-191C4086355C}" srcOrd="3" destOrd="0" presId="urn:microsoft.com/office/officeart/2018/2/layout/IconCircleList"/>
    <dgm:cxn modelId="{3BAF2502-C4EE-4FC4-A9A7-F1795EF39876}" type="presParOf" srcId="{80171F10-EF4A-4969-9868-1FE79CBF2C9F}" destId="{B578F6F1-21EA-4029-B19F-4DC72D1868AC}" srcOrd="5" destOrd="0" presId="urn:microsoft.com/office/officeart/2018/2/layout/IconCircleList"/>
    <dgm:cxn modelId="{EE812873-1436-4B60-A82F-E75023600B14}" type="presParOf" srcId="{80171F10-EF4A-4969-9868-1FE79CBF2C9F}" destId="{68FBBD37-D9E4-4EA7-88BC-BD1ECBB28E7B}" srcOrd="6" destOrd="0" presId="urn:microsoft.com/office/officeart/2018/2/layout/IconCircleList"/>
    <dgm:cxn modelId="{9818ECBC-E9E1-4731-B98C-109C4533D860}" type="presParOf" srcId="{68FBBD37-D9E4-4EA7-88BC-BD1ECBB28E7B}" destId="{CB94F00E-8E0A-47C2-A749-734B59087F2D}" srcOrd="0" destOrd="0" presId="urn:microsoft.com/office/officeart/2018/2/layout/IconCircleList"/>
    <dgm:cxn modelId="{26597BEC-5CA7-41D8-BA49-F04E2E7309C5}" type="presParOf" srcId="{68FBBD37-D9E4-4EA7-88BC-BD1ECBB28E7B}" destId="{C8B8E07C-D9D8-4296-8804-24AF2DFB305D}" srcOrd="1" destOrd="0" presId="urn:microsoft.com/office/officeart/2018/2/layout/IconCircleList"/>
    <dgm:cxn modelId="{8605D83E-25EB-4BB6-AA25-37EFDF1910B9}" type="presParOf" srcId="{68FBBD37-D9E4-4EA7-88BC-BD1ECBB28E7B}" destId="{B8C4711F-D25B-4118-B4A3-120B19F6F81A}" srcOrd="2" destOrd="0" presId="urn:microsoft.com/office/officeart/2018/2/layout/IconCircleList"/>
    <dgm:cxn modelId="{D3340813-296D-431F-8A2D-5041C291C5EF}" type="presParOf" srcId="{68FBBD37-D9E4-4EA7-88BC-BD1ECBB28E7B}" destId="{87B54913-E3D6-431B-B17B-D2872BAC5AC8}" srcOrd="3" destOrd="0" presId="urn:microsoft.com/office/officeart/2018/2/layout/IconCircleList"/>
    <dgm:cxn modelId="{2AD584A3-719E-4210-84C0-3A1DD40D9A48}" type="presParOf" srcId="{80171F10-EF4A-4969-9868-1FE79CBF2C9F}" destId="{78815F75-B2AE-4DBC-8933-36387DA547A2}" srcOrd="7" destOrd="0" presId="urn:microsoft.com/office/officeart/2018/2/layout/IconCircleList"/>
    <dgm:cxn modelId="{B81B8DDE-D440-4CA1-A206-ADC0481775E4}" type="presParOf" srcId="{80171F10-EF4A-4969-9868-1FE79CBF2C9F}" destId="{E88BEE70-7659-4264-846D-2C555BFCE94D}" srcOrd="8" destOrd="0" presId="urn:microsoft.com/office/officeart/2018/2/layout/IconCircleList"/>
    <dgm:cxn modelId="{1645EBD1-C3D5-4F2A-8BC5-02224CF19D02}" type="presParOf" srcId="{E88BEE70-7659-4264-846D-2C555BFCE94D}" destId="{C7C54441-3E05-40A5-A871-831BAFDD412E}" srcOrd="0" destOrd="0" presId="urn:microsoft.com/office/officeart/2018/2/layout/IconCircleList"/>
    <dgm:cxn modelId="{4DD538B4-55BC-453E-8D84-39F659447704}" type="presParOf" srcId="{E88BEE70-7659-4264-846D-2C555BFCE94D}" destId="{F0BC36CC-CD8E-4521-B1F4-983027DF9500}" srcOrd="1" destOrd="0" presId="urn:microsoft.com/office/officeart/2018/2/layout/IconCircleList"/>
    <dgm:cxn modelId="{CE61672F-49B4-40E5-8D1F-06B9F65FF2DA}" type="presParOf" srcId="{E88BEE70-7659-4264-846D-2C555BFCE94D}" destId="{8A149A11-C503-420B-9199-88A42C5DEA9F}" srcOrd="2" destOrd="0" presId="urn:microsoft.com/office/officeart/2018/2/layout/IconCircleList"/>
    <dgm:cxn modelId="{0BFC44E1-7E94-4C5C-AFF4-A60A83324B38}" type="presParOf" srcId="{E88BEE70-7659-4264-846D-2C555BFCE94D}" destId="{A2416C1F-218A-40A2-B70F-BF5F41CDEF36}" srcOrd="3" destOrd="0" presId="urn:microsoft.com/office/officeart/2018/2/layout/IconCircleList"/>
    <dgm:cxn modelId="{BE5A7A1B-8494-4497-B651-0D51CF3725A5}" type="presParOf" srcId="{80171F10-EF4A-4969-9868-1FE79CBF2C9F}" destId="{708BE0A2-1853-4862-BF9A-E3E5374D9CF1}" srcOrd="9" destOrd="0" presId="urn:microsoft.com/office/officeart/2018/2/layout/IconCircleList"/>
    <dgm:cxn modelId="{A906DAD4-4DE2-4F98-AA95-41F900DC3059}" type="presParOf" srcId="{80171F10-EF4A-4969-9868-1FE79CBF2C9F}" destId="{AB914B9A-F40A-49ED-B89E-2B62AC10925D}" srcOrd="10" destOrd="0" presId="urn:microsoft.com/office/officeart/2018/2/layout/IconCircleList"/>
    <dgm:cxn modelId="{BD76055C-2EA9-412A-92A4-3CCFD9C16876}" type="presParOf" srcId="{AB914B9A-F40A-49ED-B89E-2B62AC10925D}" destId="{53A08CF5-F3D3-4BA7-8ECF-62907E5F019F}" srcOrd="0" destOrd="0" presId="urn:microsoft.com/office/officeart/2018/2/layout/IconCircleList"/>
    <dgm:cxn modelId="{23BF3E78-E0D7-48AC-9A99-EA4F4C891265}" type="presParOf" srcId="{AB914B9A-F40A-49ED-B89E-2B62AC10925D}" destId="{69E0C61A-26B7-4DDC-8CDC-50E03C672111}" srcOrd="1" destOrd="0" presId="urn:microsoft.com/office/officeart/2018/2/layout/IconCircleList"/>
    <dgm:cxn modelId="{1A961742-23F4-4ACF-BDC6-BD12609D6D5E}" type="presParOf" srcId="{AB914B9A-F40A-49ED-B89E-2B62AC10925D}" destId="{D69F8D1C-7664-44B2-8B1B-DD0BCDAE7BDD}" srcOrd="2" destOrd="0" presId="urn:microsoft.com/office/officeart/2018/2/layout/IconCircleList"/>
    <dgm:cxn modelId="{304FF5A6-94A6-4F87-82BE-3DF5F2A24E0B}" type="presParOf" srcId="{AB914B9A-F40A-49ED-B89E-2B62AC10925D}" destId="{CC0054F1-59DE-4F09-80B9-A730977F1A96}"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C667F3-6D8A-48A8-AEC7-6CA1D613D1A1}" type="doc">
      <dgm:prSet loTypeId="urn:microsoft.com/office/officeart/2005/8/layout/default" loCatId="list" qsTypeId="urn:microsoft.com/office/officeart/2005/8/quickstyle/simple3" qsCatId="simple" csTypeId="urn:microsoft.com/office/officeart/2005/8/colors/accent4_5" csCatId="accent4" phldr="1"/>
      <dgm:spPr/>
      <dgm:t>
        <a:bodyPr/>
        <a:lstStyle/>
        <a:p>
          <a:endParaRPr lang="en-US"/>
        </a:p>
      </dgm:t>
    </dgm:pt>
    <dgm:pt modelId="{AA898FFC-660A-43F7-B1A9-95E274D46CB9}">
      <dgm:prSet phldrT="[Text]"/>
      <dgm:spPr/>
      <dgm:t>
        <a:bodyPr/>
        <a:lstStyle/>
        <a:p>
          <a:r>
            <a:rPr lang="en-US" dirty="0"/>
            <a:t>Free up engineers</a:t>
          </a:r>
        </a:p>
      </dgm:t>
    </dgm:pt>
    <dgm:pt modelId="{156C293D-0991-4F38-91F3-48CAB19243B3}" type="parTrans" cxnId="{96CC4BCE-78B8-4374-A1BB-5F67424D2335}">
      <dgm:prSet/>
      <dgm:spPr/>
      <dgm:t>
        <a:bodyPr/>
        <a:lstStyle/>
        <a:p>
          <a:endParaRPr lang="en-US"/>
        </a:p>
      </dgm:t>
    </dgm:pt>
    <dgm:pt modelId="{0AB4659C-4133-4CC2-B1AF-1FDB99231C25}" type="sibTrans" cxnId="{96CC4BCE-78B8-4374-A1BB-5F67424D2335}">
      <dgm:prSet/>
      <dgm:spPr/>
      <dgm:t>
        <a:bodyPr/>
        <a:lstStyle/>
        <a:p>
          <a:endParaRPr lang="en-US"/>
        </a:p>
      </dgm:t>
    </dgm:pt>
    <dgm:pt modelId="{A2888F6D-AA13-49B1-ABB5-BA5BAFB1EDEC}">
      <dgm:prSet phldrT="[Text]"/>
      <dgm:spPr/>
      <dgm:t>
        <a:bodyPr/>
        <a:lstStyle/>
        <a:p>
          <a:r>
            <a:rPr lang="en-US" b="1" dirty="0"/>
            <a:t>Pre &amp; Post Sale Support</a:t>
          </a:r>
        </a:p>
      </dgm:t>
    </dgm:pt>
    <dgm:pt modelId="{92CBECD6-C88B-4325-B8CD-A978508C0108}" type="parTrans" cxnId="{6575ABF5-E5E7-4AEA-A910-F49FEF891F97}">
      <dgm:prSet/>
      <dgm:spPr/>
      <dgm:t>
        <a:bodyPr/>
        <a:lstStyle/>
        <a:p>
          <a:endParaRPr lang="en-US"/>
        </a:p>
      </dgm:t>
    </dgm:pt>
    <dgm:pt modelId="{F5FFD185-9B4F-4680-A8D3-C9A0A7691EE4}" type="sibTrans" cxnId="{6575ABF5-E5E7-4AEA-A910-F49FEF891F97}">
      <dgm:prSet/>
      <dgm:spPr/>
      <dgm:t>
        <a:bodyPr/>
        <a:lstStyle/>
        <a:p>
          <a:endParaRPr lang="en-US"/>
        </a:p>
      </dgm:t>
    </dgm:pt>
    <dgm:pt modelId="{43C19992-3CAF-47C5-98C6-68C9C347C0E1}">
      <dgm:prSet phldrT="[Text]"/>
      <dgm:spPr/>
      <dgm:t>
        <a:bodyPr/>
        <a:lstStyle/>
        <a:p>
          <a:r>
            <a:rPr lang="en-US" dirty="0"/>
            <a:t>Your Partner – We Have SIM’s</a:t>
          </a:r>
        </a:p>
      </dgm:t>
    </dgm:pt>
    <dgm:pt modelId="{E6093DFE-10BB-49A7-A705-FB2B72A4EA87}" type="parTrans" cxnId="{FDCF6122-7958-4DD1-823E-05550EDA8197}">
      <dgm:prSet/>
      <dgm:spPr/>
      <dgm:t>
        <a:bodyPr/>
        <a:lstStyle/>
        <a:p>
          <a:endParaRPr lang="en-US"/>
        </a:p>
      </dgm:t>
    </dgm:pt>
    <dgm:pt modelId="{4F4D4BA7-46BF-4B2C-9AA1-62A2614F1760}" type="sibTrans" cxnId="{FDCF6122-7958-4DD1-823E-05550EDA8197}">
      <dgm:prSet/>
      <dgm:spPr/>
      <dgm:t>
        <a:bodyPr/>
        <a:lstStyle/>
        <a:p>
          <a:endParaRPr lang="en-US"/>
        </a:p>
      </dgm:t>
    </dgm:pt>
    <dgm:pt modelId="{AB21BE11-F0BD-4F0B-82B3-A370B66F0300}">
      <dgm:prSet phldrT="[Text]"/>
      <dgm:spPr/>
      <dgm:t>
        <a:bodyPr/>
        <a:lstStyle/>
        <a:p>
          <a:r>
            <a:rPr lang="en-US" b="1" dirty="0"/>
            <a:t>Plug-N-Play “White Glove Service”</a:t>
          </a:r>
        </a:p>
      </dgm:t>
    </dgm:pt>
    <dgm:pt modelId="{70BCD97D-31E5-41E5-8C3B-603D700912D7}" type="parTrans" cxnId="{422F957E-B791-436D-895E-4368FD70EB1A}">
      <dgm:prSet/>
      <dgm:spPr/>
      <dgm:t>
        <a:bodyPr/>
        <a:lstStyle/>
        <a:p>
          <a:endParaRPr lang="en-US"/>
        </a:p>
      </dgm:t>
    </dgm:pt>
    <dgm:pt modelId="{C2A3ECC7-22FB-45D9-8EFC-EE59D9D56DF6}" type="sibTrans" cxnId="{422F957E-B791-436D-895E-4368FD70EB1A}">
      <dgm:prSet/>
      <dgm:spPr/>
      <dgm:t>
        <a:bodyPr/>
        <a:lstStyle/>
        <a:p>
          <a:endParaRPr lang="en-US"/>
        </a:p>
      </dgm:t>
    </dgm:pt>
    <dgm:pt modelId="{3C864285-537B-4E8C-8022-F97A35993AE6}">
      <dgm:prSet phldrT="[Text]"/>
      <dgm:spPr/>
      <dgm:t>
        <a:bodyPr/>
        <a:lstStyle/>
        <a:p>
          <a:r>
            <a:rPr lang="en-US" b="1" dirty="0"/>
            <a:t>Installation Services</a:t>
          </a:r>
        </a:p>
      </dgm:t>
    </dgm:pt>
    <dgm:pt modelId="{AEFB186C-869E-4CB2-A348-8F05A9CECE58}" type="parTrans" cxnId="{5FAE7D80-7B2F-41D8-B98D-3C8D653256FF}">
      <dgm:prSet/>
      <dgm:spPr/>
      <dgm:t>
        <a:bodyPr/>
        <a:lstStyle/>
        <a:p>
          <a:endParaRPr lang="en-US"/>
        </a:p>
      </dgm:t>
    </dgm:pt>
    <dgm:pt modelId="{819D9531-32E6-4C34-8048-7591E05A262F}" type="sibTrans" cxnId="{5FAE7D80-7B2F-41D8-B98D-3C8D653256FF}">
      <dgm:prSet/>
      <dgm:spPr/>
      <dgm:t>
        <a:bodyPr/>
        <a:lstStyle/>
        <a:p>
          <a:endParaRPr lang="en-US"/>
        </a:p>
      </dgm:t>
    </dgm:pt>
    <dgm:pt modelId="{C19851CB-1A32-43F0-8DA8-F7BA8CDECD66}">
      <dgm:prSet phldrT="[Text]"/>
      <dgm:spPr/>
      <dgm:t>
        <a:bodyPr/>
        <a:lstStyle/>
        <a:p>
          <a:r>
            <a:rPr lang="en-US" dirty="0"/>
            <a:t>Direct Line To OEM	</a:t>
          </a:r>
        </a:p>
      </dgm:t>
    </dgm:pt>
    <dgm:pt modelId="{7C0AD20A-0FC0-423C-B86A-DC396D654959}" type="parTrans" cxnId="{390F4451-4F84-44E7-9F86-C3368B6435E8}">
      <dgm:prSet/>
      <dgm:spPr/>
      <dgm:t>
        <a:bodyPr/>
        <a:lstStyle/>
        <a:p>
          <a:endParaRPr lang="en-US"/>
        </a:p>
      </dgm:t>
    </dgm:pt>
    <dgm:pt modelId="{4F5CBCEC-1089-421F-9397-EF5E60A58AD4}" type="sibTrans" cxnId="{390F4451-4F84-44E7-9F86-C3368B6435E8}">
      <dgm:prSet/>
      <dgm:spPr/>
      <dgm:t>
        <a:bodyPr/>
        <a:lstStyle/>
        <a:p>
          <a:endParaRPr lang="en-US"/>
        </a:p>
      </dgm:t>
    </dgm:pt>
    <dgm:pt modelId="{D188A87F-6BDD-4826-B947-69DA44D298B8}" type="pres">
      <dgm:prSet presAssocID="{BBC667F3-6D8A-48A8-AEC7-6CA1D613D1A1}" presName="diagram" presStyleCnt="0">
        <dgm:presLayoutVars>
          <dgm:dir/>
          <dgm:resizeHandles val="exact"/>
        </dgm:presLayoutVars>
      </dgm:prSet>
      <dgm:spPr/>
    </dgm:pt>
    <dgm:pt modelId="{93CD8BE6-F03C-4B3A-ACEC-17E66E82E703}" type="pres">
      <dgm:prSet presAssocID="{AA898FFC-660A-43F7-B1A9-95E274D46CB9}" presName="node" presStyleLbl="node1" presStyleIdx="0" presStyleCnt="6">
        <dgm:presLayoutVars>
          <dgm:bulletEnabled val="1"/>
        </dgm:presLayoutVars>
      </dgm:prSet>
      <dgm:spPr/>
    </dgm:pt>
    <dgm:pt modelId="{0ECD7FFE-9D94-4EDD-948A-8BA6C55EAA9F}" type="pres">
      <dgm:prSet presAssocID="{0AB4659C-4133-4CC2-B1AF-1FDB99231C25}" presName="sibTrans" presStyleCnt="0"/>
      <dgm:spPr/>
    </dgm:pt>
    <dgm:pt modelId="{D44C9FC6-B851-4A3F-8ED2-AE0C72769F94}" type="pres">
      <dgm:prSet presAssocID="{A2888F6D-AA13-49B1-ABB5-BA5BAFB1EDEC}" presName="node" presStyleLbl="node1" presStyleIdx="1" presStyleCnt="6">
        <dgm:presLayoutVars>
          <dgm:bulletEnabled val="1"/>
        </dgm:presLayoutVars>
      </dgm:prSet>
      <dgm:spPr/>
    </dgm:pt>
    <dgm:pt modelId="{AE473AB3-25F8-4DD3-BC73-3D6FCAB69777}" type="pres">
      <dgm:prSet presAssocID="{F5FFD185-9B4F-4680-A8D3-C9A0A7691EE4}" presName="sibTrans" presStyleCnt="0"/>
      <dgm:spPr/>
    </dgm:pt>
    <dgm:pt modelId="{503B69DC-CD52-4781-82F1-A5CFF73D2350}" type="pres">
      <dgm:prSet presAssocID="{43C19992-3CAF-47C5-98C6-68C9C347C0E1}" presName="node" presStyleLbl="node1" presStyleIdx="2" presStyleCnt="6">
        <dgm:presLayoutVars>
          <dgm:bulletEnabled val="1"/>
        </dgm:presLayoutVars>
      </dgm:prSet>
      <dgm:spPr/>
    </dgm:pt>
    <dgm:pt modelId="{00949FBC-B69F-420B-A825-068917D0CAEC}" type="pres">
      <dgm:prSet presAssocID="{4F4D4BA7-46BF-4B2C-9AA1-62A2614F1760}" presName="sibTrans" presStyleCnt="0"/>
      <dgm:spPr/>
    </dgm:pt>
    <dgm:pt modelId="{71ABBD48-688D-4A5B-84B7-71890C4F04E2}" type="pres">
      <dgm:prSet presAssocID="{AB21BE11-F0BD-4F0B-82B3-A370B66F0300}" presName="node" presStyleLbl="node1" presStyleIdx="3" presStyleCnt="6">
        <dgm:presLayoutVars>
          <dgm:bulletEnabled val="1"/>
        </dgm:presLayoutVars>
      </dgm:prSet>
      <dgm:spPr/>
    </dgm:pt>
    <dgm:pt modelId="{91C42578-61E7-4B1B-AD65-629BF05030D9}" type="pres">
      <dgm:prSet presAssocID="{C2A3ECC7-22FB-45D9-8EFC-EE59D9D56DF6}" presName="sibTrans" presStyleCnt="0"/>
      <dgm:spPr/>
    </dgm:pt>
    <dgm:pt modelId="{FF4AD596-1A7B-4CB1-84B2-80EB1555F04D}" type="pres">
      <dgm:prSet presAssocID="{3C864285-537B-4E8C-8022-F97A35993AE6}" presName="node" presStyleLbl="node1" presStyleIdx="4" presStyleCnt="6">
        <dgm:presLayoutVars>
          <dgm:bulletEnabled val="1"/>
        </dgm:presLayoutVars>
      </dgm:prSet>
      <dgm:spPr/>
    </dgm:pt>
    <dgm:pt modelId="{4ABB5E51-2D75-4726-80A8-74689E55E172}" type="pres">
      <dgm:prSet presAssocID="{819D9531-32E6-4C34-8048-7591E05A262F}" presName="sibTrans" presStyleCnt="0"/>
      <dgm:spPr/>
    </dgm:pt>
    <dgm:pt modelId="{89DF7ABF-9BAF-4AAE-B796-2E4EEA4258A6}" type="pres">
      <dgm:prSet presAssocID="{C19851CB-1A32-43F0-8DA8-F7BA8CDECD66}" presName="node" presStyleLbl="node1" presStyleIdx="5" presStyleCnt="6">
        <dgm:presLayoutVars>
          <dgm:bulletEnabled val="1"/>
        </dgm:presLayoutVars>
      </dgm:prSet>
      <dgm:spPr/>
    </dgm:pt>
  </dgm:ptLst>
  <dgm:cxnLst>
    <dgm:cxn modelId="{FDCF6122-7958-4DD1-823E-05550EDA8197}" srcId="{BBC667F3-6D8A-48A8-AEC7-6CA1D613D1A1}" destId="{43C19992-3CAF-47C5-98C6-68C9C347C0E1}" srcOrd="2" destOrd="0" parTransId="{E6093DFE-10BB-49A7-A705-FB2B72A4EA87}" sibTransId="{4F4D4BA7-46BF-4B2C-9AA1-62A2614F1760}"/>
    <dgm:cxn modelId="{22963534-D101-43FA-AE2A-96475D384B21}" type="presOf" srcId="{BBC667F3-6D8A-48A8-AEC7-6CA1D613D1A1}" destId="{D188A87F-6BDD-4826-B947-69DA44D298B8}" srcOrd="0" destOrd="0" presId="urn:microsoft.com/office/officeart/2005/8/layout/default"/>
    <dgm:cxn modelId="{B5D32938-01AA-42FA-BA19-072E56DE9E44}" type="presOf" srcId="{C19851CB-1A32-43F0-8DA8-F7BA8CDECD66}" destId="{89DF7ABF-9BAF-4AAE-B796-2E4EEA4258A6}" srcOrd="0" destOrd="0" presId="urn:microsoft.com/office/officeart/2005/8/layout/default"/>
    <dgm:cxn modelId="{390F4451-4F84-44E7-9F86-C3368B6435E8}" srcId="{BBC667F3-6D8A-48A8-AEC7-6CA1D613D1A1}" destId="{C19851CB-1A32-43F0-8DA8-F7BA8CDECD66}" srcOrd="5" destOrd="0" parTransId="{7C0AD20A-0FC0-423C-B86A-DC396D654959}" sibTransId="{4F5CBCEC-1089-421F-9397-EF5E60A58AD4}"/>
    <dgm:cxn modelId="{422F957E-B791-436D-895E-4368FD70EB1A}" srcId="{BBC667F3-6D8A-48A8-AEC7-6CA1D613D1A1}" destId="{AB21BE11-F0BD-4F0B-82B3-A370B66F0300}" srcOrd="3" destOrd="0" parTransId="{70BCD97D-31E5-41E5-8C3B-603D700912D7}" sibTransId="{C2A3ECC7-22FB-45D9-8EFC-EE59D9D56DF6}"/>
    <dgm:cxn modelId="{5FAE7D80-7B2F-41D8-B98D-3C8D653256FF}" srcId="{BBC667F3-6D8A-48A8-AEC7-6CA1D613D1A1}" destId="{3C864285-537B-4E8C-8022-F97A35993AE6}" srcOrd="4" destOrd="0" parTransId="{AEFB186C-869E-4CB2-A348-8F05A9CECE58}" sibTransId="{819D9531-32E6-4C34-8048-7591E05A262F}"/>
    <dgm:cxn modelId="{57D064A1-031C-4165-8A86-3716273C6DC3}" type="presOf" srcId="{AB21BE11-F0BD-4F0B-82B3-A370B66F0300}" destId="{71ABBD48-688D-4A5B-84B7-71890C4F04E2}" srcOrd="0" destOrd="0" presId="urn:microsoft.com/office/officeart/2005/8/layout/default"/>
    <dgm:cxn modelId="{72FD3EA6-88E0-4FBA-AC6B-6C8AA41189CB}" type="presOf" srcId="{3C864285-537B-4E8C-8022-F97A35993AE6}" destId="{FF4AD596-1A7B-4CB1-84B2-80EB1555F04D}" srcOrd="0" destOrd="0" presId="urn:microsoft.com/office/officeart/2005/8/layout/default"/>
    <dgm:cxn modelId="{96CC4BCE-78B8-4374-A1BB-5F67424D2335}" srcId="{BBC667F3-6D8A-48A8-AEC7-6CA1D613D1A1}" destId="{AA898FFC-660A-43F7-B1A9-95E274D46CB9}" srcOrd="0" destOrd="0" parTransId="{156C293D-0991-4F38-91F3-48CAB19243B3}" sibTransId="{0AB4659C-4133-4CC2-B1AF-1FDB99231C25}"/>
    <dgm:cxn modelId="{66E6B0CF-B1AE-4340-AC16-17CD768BD6E1}" type="presOf" srcId="{A2888F6D-AA13-49B1-ABB5-BA5BAFB1EDEC}" destId="{D44C9FC6-B851-4A3F-8ED2-AE0C72769F94}" srcOrd="0" destOrd="0" presId="urn:microsoft.com/office/officeart/2005/8/layout/default"/>
    <dgm:cxn modelId="{92EF11D3-73AC-4B5B-B577-CB1A490A0804}" type="presOf" srcId="{43C19992-3CAF-47C5-98C6-68C9C347C0E1}" destId="{503B69DC-CD52-4781-82F1-A5CFF73D2350}" srcOrd="0" destOrd="0" presId="urn:microsoft.com/office/officeart/2005/8/layout/default"/>
    <dgm:cxn modelId="{9006FCE6-98D0-4FD9-9CB2-280337BBDCD2}" type="presOf" srcId="{AA898FFC-660A-43F7-B1A9-95E274D46CB9}" destId="{93CD8BE6-F03C-4B3A-ACEC-17E66E82E703}" srcOrd="0" destOrd="0" presId="urn:microsoft.com/office/officeart/2005/8/layout/default"/>
    <dgm:cxn modelId="{6575ABF5-E5E7-4AEA-A910-F49FEF891F97}" srcId="{BBC667F3-6D8A-48A8-AEC7-6CA1D613D1A1}" destId="{A2888F6D-AA13-49B1-ABB5-BA5BAFB1EDEC}" srcOrd="1" destOrd="0" parTransId="{92CBECD6-C88B-4325-B8CD-A978508C0108}" sibTransId="{F5FFD185-9B4F-4680-A8D3-C9A0A7691EE4}"/>
    <dgm:cxn modelId="{6F746264-DA32-43BF-9200-DD1A1636F904}" type="presParOf" srcId="{D188A87F-6BDD-4826-B947-69DA44D298B8}" destId="{93CD8BE6-F03C-4B3A-ACEC-17E66E82E703}" srcOrd="0" destOrd="0" presId="urn:microsoft.com/office/officeart/2005/8/layout/default"/>
    <dgm:cxn modelId="{0D9F1A33-23CE-4EF1-911F-C08CC3198F6F}" type="presParOf" srcId="{D188A87F-6BDD-4826-B947-69DA44D298B8}" destId="{0ECD7FFE-9D94-4EDD-948A-8BA6C55EAA9F}" srcOrd="1" destOrd="0" presId="urn:microsoft.com/office/officeart/2005/8/layout/default"/>
    <dgm:cxn modelId="{94F64EBB-0EC4-46E8-BD01-B4155EBA4690}" type="presParOf" srcId="{D188A87F-6BDD-4826-B947-69DA44D298B8}" destId="{D44C9FC6-B851-4A3F-8ED2-AE0C72769F94}" srcOrd="2" destOrd="0" presId="urn:microsoft.com/office/officeart/2005/8/layout/default"/>
    <dgm:cxn modelId="{709D55B7-6982-4781-8756-FC793F4C63BC}" type="presParOf" srcId="{D188A87F-6BDD-4826-B947-69DA44D298B8}" destId="{AE473AB3-25F8-4DD3-BC73-3D6FCAB69777}" srcOrd="3" destOrd="0" presId="urn:microsoft.com/office/officeart/2005/8/layout/default"/>
    <dgm:cxn modelId="{63C93789-5629-4421-BA0E-96E04089C77D}" type="presParOf" srcId="{D188A87F-6BDD-4826-B947-69DA44D298B8}" destId="{503B69DC-CD52-4781-82F1-A5CFF73D2350}" srcOrd="4" destOrd="0" presId="urn:microsoft.com/office/officeart/2005/8/layout/default"/>
    <dgm:cxn modelId="{0A5C7024-1C94-4DD2-80B0-6B4346E745DB}" type="presParOf" srcId="{D188A87F-6BDD-4826-B947-69DA44D298B8}" destId="{00949FBC-B69F-420B-A825-068917D0CAEC}" srcOrd="5" destOrd="0" presId="urn:microsoft.com/office/officeart/2005/8/layout/default"/>
    <dgm:cxn modelId="{AF2CBBD8-C80A-4C5A-B6CA-5645A3329052}" type="presParOf" srcId="{D188A87F-6BDD-4826-B947-69DA44D298B8}" destId="{71ABBD48-688D-4A5B-84B7-71890C4F04E2}" srcOrd="6" destOrd="0" presId="urn:microsoft.com/office/officeart/2005/8/layout/default"/>
    <dgm:cxn modelId="{CA229DBD-D6DF-45F7-97CF-610737AF52B4}" type="presParOf" srcId="{D188A87F-6BDD-4826-B947-69DA44D298B8}" destId="{91C42578-61E7-4B1B-AD65-629BF05030D9}" srcOrd="7" destOrd="0" presId="urn:microsoft.com/office/officeart/2005/8/layout/default"/>
    <dgm:cxn modelId="{FAFC3D28-8D72-44E1-9525-CA6ECCA5371C}" type="presParOf" srcId="{D188A87F-6BDD-4826-B947-69DA44D298B8}" destId="{FF4AD596-1A7B-4CB1-84B2-80EB1555F04D}" srcOrd="8" destOrd="0" presId="urn:microsoft.com/office/officeart/2005/8/layout/default"/>
    <dgm:cxn modelId="{AE9175FE-E694-42F1-B0EF-66E6D8A61CBC}" type="presParOf" srcId="{D188A87F-6BDD-4826-B947-69DA44D298B8}" destId="{4ABB5E51-2D75-4726-80A8-74689E55E172}" srcOrd="9" destOrd="0" presId="urn:microsoft.com/office/officeart/2005/8/layout/default"/>
    <dgm:cxn modelId="{DE07BA73-5B7B-4279-9CF1-36D2C7E13854}" type="presParOf" srcId="{D188A87F-6BDD-4826-B947-69DA44D298B8}" destId="{89DF7ABF-9BAF-4AAE-B796-2E4EEA4258A6}"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9B9F72-DDF6-4AEF-A11A-A75C8A06594C}" type="doc">
      <dgm:prSet loTypeId="urn:microsoft.com/office/officeart/2005/8/layout/default" loCatId="list" qsTypeId="urn:microsoft.com/office/officeart/2005/8/quickstyle/simple3" qsCatId="simple" csTypeId="urn:microsoft.com/office/officeart/2005/8/colors/accent4_5" csCatId="accent4" phldr="1"/>
      <dgm:spPr/>
      <dgm:t>
        <a:bodyPr/>
        <a:lstStyle/>
        <a:p>
          <a:endParaRPr lang="en-US"/>
        </a:p>
      </dgm:t>
    </dgm:pt>
    <dgm:pt modelId="{CCA4C99E-6C24-4C6A-908F-9546F626B100}">
      <dgm:prSet phldrT="[Text]"/>
      <dgm:spPr/>
      <dgm:t>
        <a:bodyPr/>
        <a:lstStyle/>
        <a:p>
          <a:r>
            <a:rPr lang="en-US" dirty="0"/>
            <a:t>Lead Share – Account Mapping</a:t>
          </a:r>
        </a:p>
      </dgm:t>
    </dgm:pt>
    <dgm:pt modelId="{5D8BB767-152C-422E-BE79-8CF6161D2B7E}" type="parTrans" cxnId="{5D938AF9-88DB-4029-AAE4-0FE58E4A8FAA}">
      <dgm:prSet/>
      <dgm:spPr/>
      <dgm:t>
        <a:bodyPr/>
        <a:lstStyle/>
        <a:p>
          <a:endParaRPr lang="en-US"/>
        </a:p>
      </dgm:t>
    </dgm:pt>
    <dgm:pt modelId="{FD3C2790-0026-4B66-AD49-3AA5F8D15030}" type="sibTrans" cxnId="{5D938AF9-88DB-4029-AAE4-0FE58E4A8FAA}">
      <dgm:prSet/>
      <dgm:spPr/>
      <dgm:t>
        <a:bodyPr/>
        <a:lstStyle/>
        <a:p>
          <a:endParaRPr lang="en-US"/>
        </a:p>
      </dgm:t>
    </dgm:pt>
    <dgm:pt modelId="{63F3802D-852D-41F4-ADDE-14B2C0E8891B}">
      <dgm:prSet phldrT="[Text]"/>
      <dgm:spPr/>
      <dgm:t>
        <a:bodyPr/>
        <a:lstStyle/>
        <a:p>
          <a:r>
            <a:rPr lang="en-US" dirty="0"/>
            <a:t>Collateral &amp; Promo’s</a:t>
          </a:r>
        </a:p>
      </dgm:t>
    </dgm:pt>
    <dgm:pt modelId="{7195B512-08C9-43A4-9045-F03ED26AFEF9}" type="parTrans" cxnId="{DCB76CDA-5FEC-4F5E-A300-B24704BF3E52}">
      <dgm:prSet/>
      <dgm:spPr/>
      <dgm:t>
        <a:bodyPr/>
        <a:lstStyle/>
        <a:p>
          <a:endParaRPr lang="en-US"/>
        </a:p>
      </dgm:t>
    </dgm:pt>
    <dgm:pt modelId="{D7A2E4A7-6635-40E5-85EC-E296EAEF49FC}" type="sibTrans" cxnId="{DCB76CDA-5FEC-4F5E-A300-B24704BF3E52}">
      <dgm:prSet/>
      <dgm:spPr/>
      <dgm:t>
        <a:bodyPr/>
        <a:lstStyle/>
        <a:p>
          <a:endParaRPr lang="en-US"/>
        </a:p>
      </dgm:t>
    </dgm:pt>
    <dgm:pt modelId="{03FB4478-6E87-43B9-9FC5-3B99C1DCD53C}">
      <dgm:prSet phldrT="[Text]"/>
      <dgm:spPr/>
      <dgm:t>
        <a:bodyPr/>
        <a:lstStyle/>
        <a:p>
          <a:r>
            <a:rPr lang="en-US" dirty="0"/>
            <a:t>One Call Close “OCC”</a:t>
          </a:r>
        </a:p>
      </dgm:t>
    </dgm:pt>
    <dgm:pt modelId="{E0EB5DE5-54ED-4771-ABB2-988AD10D341D}" type="parTrans" cxnId="{E14066E6-FCE3-49A0-A06D-E33F8B2086F7}">
      <dgm:prSet/>
      <dgm:spPr/>
      <dgm:t>
        <a:bodyPr/>
        <a:lstStyle/>
        <a:p>
          <a:endParaRPr lang="en-US"/>
        </a:p>
      </dgm:t>
    </dgm:pt>
    <dgm:pt modelId="{E17DB8C0-F2C2-4FF3-BB41-FE6239151CED}" type="sibTrans" cxnId="{E14066E6-FCE3-49A0-A06D-E33F8B2086F7}">
      <dgm:prSet/>
      <dgm:spPr/>
      <dgm:t>
        <a:bodyPr/>
        <a:lstStyle/>
        <a:p>
          <a:endParaRPr lang="en-US"/>
        </a:p>
      </dgm:t>
    </dgm:pt>
    <dgm:pt modelId="{9F235C25-82E2-404E-AC46-70B1693CE677}">
      <dgm:prSet phldrT="[Text]"/>
      <dgm:spPr/>
      <dgm:t>
        <a:bodyPr/>
        <a:lstStyle/>
        <a:p>
          <a:r>
            <a:rPr lang="en-US" dirty="0"/>
            <a:t>We Kit – You Find New Lines</a:t>
          </a:r>
        </a:p>
      </dgm:t>
    </dgm:pt>
    <dgm:pt modelId="{C7B10D3A-6C92-4784-8DC8-9923819CCC8F}" type="parTrans" cxnId="{FB74C07E-C86D-4E06-8EC6-4322D3C45115}">
      <dgm:prSet/>
      <dgm:spPr/>
      <dgm:t>
        <a:bodyPr/>
        <a:lstStyle/>
        <a:p>
          <a:endParaRPr lang="en-US"/>
        </a:p>
      </dgm:t>
    </dgm:pt>
    <dgm:pt modelId="{00B5A795-DAFC-4E5E-A931-A5DC061D31C6}" type="sibTrans" cxnId="{FB74C07E-C86D-4E06-8EC6-4322D3C45115}">
      <dgm:prSet/>
      <dgm:spPr/>
      <dgm:t>
        <a:bodyPr/>
        <a:lstStyle/>
        <a:p>
          <a:endParaRPr lang="en-US"/>
        </a:p>
      </dgm:t>
    </dgm:pt>
    <dgm:pt modelId="{13F40ED8-B7F0-45BB-8CC9-225DAD817D4C}">
      <dgm:prSet phldrT="[Text]"/>
      <dgm:spPr/>
      <dgm:t>
        <a:bodyPr/>
        <a:lstStyle/>
        <a:p>
          <a:r>
            <a:rPr lang="en-US" b="1" dirty="0"/>
            <a:t>We Stock </a:t>
          </a:r>
        </a:p>
      </dgm:t>
    </dgm:pt>
    <dgm:pt modelId="{E1C9294B-10AE-463C-9CDA-E97F313F5CA4}" type="parTrans" cxnId="{892D8882-2716-4631-9EB3-78A0BDBEDC1A}">
      <dgm:prSet/>
      <dgm:spPr/>
      <dgm:t>
        <a:bodyPr/>
        <a:lstStyle/>
        <a:p>
          <a:endParaRPr lang="en-US"/>
        </a:p>
      </dgm:t>
    </dgm:pt>
    <dgm:pt modelId="{0378D111-CF0E-428F-8FBD-7852C916C1D8}" type="sibTrans" cxnId="{892D8882-2716-4631-9EB3-78A0BDBEDC1A}">
      <dgm:prSet/>
      <dgm:spPr/>
      <dgm:t>
        <a:bodyPr/>
        <a:lstStyle/>
        <a:p>
          <a:endParaRPr lang="en-US"/>
        </a:p>
      </dgm:t>
    </dgm:pt>
    <dgm:pt modelId="{C92D38A7-1964-433E-B113-B988483455B5}">
      <dgm:prSet phldrT="[Text]"/>
      <dgm:spPr/>
      <dgm:t>
        <a:bodyPr/>
        <a:lstStyle/>
        <a:p>
          <a:r>
            <a:rPr lang="en-US" dirty="0"/>
            <a:t>Forecast With Us</a:t>
          </a:r>
        </a:p>
      </dgm:t>
    </dgm:pt>
    <dgm:pt modelId="{C6AFB0FA-C5BC-494C-9BE3-DF899B97C829}" type="parTrans" cxnId="{CB0D6541-52EB-4255-9BCE-B16D265F7CC2}">
      <dgm:prSet/>
      <dgm:spPr/>
      <dgm:t>
        <a:bodyPr/>
        <a:lstStyle/>
        <a:p>
          <a:endParaRPr lang="en-US"/>
        </a:p>
      </dgm:t>
    </dgm:pt>
    <dgm:pt modelId="{A0C80F4B-232E-45BB-BCCE-DEAA1CFA8150}" type="sibTrans" cxnId="{CB0D6541-52EB-4255-9BCE-B16D265F7CC2}">
      <dgm:prSet/>
      <dgm:spPr/>
      <dgm:t>
        <a:bodyPr/>
        <a:lstStyle/>
        <a:p>
          <a:endParaRPr lang="en-US"/>
        </a:p>
      </dgm:t>
    </dgm:pt>
    <dgm:pt modelId="{8D02F556-3CA3-4B11-B723-9B2FC4B7373D}">
      <dgm:prSet phldrT="[Text]"/>
      <dgm:spPr/>
      <dgm:t>
        <a:bodyPr/>
        <a:lstStyle/>
        <a:p>
          <a:r>
            <a:rPr lang="en-US" b="1" dirty="0"/>
            <a:t>Demo Pool</a:t>
          </a:r>
        </a:p>
      </dgm:t>
    </dgm:pt>
    <dgm:pt modelId="{FD7B50F1-96F8-43A2-84F6-7E1B618E49EE}" type="parTrans" cxnId="{D46FA27C-1CC0-4D34-91D0-EE3C5461ADB8}">
      <dgm:prSet/>
      <dgm:spPr/>
      <dgm:t>
        <a:bodyPr/>
        <a:lstStyle/>
        <a:p>
          <a:endParaRPr lang="en-US"/>
        </a:p>
      </dgm:t>
    </dgm:pt>
    <dgm:pt modelId="{7E6AF740-368E-40C9-9606-5138501EB061}" type="sibTrans" cxnId="{D46FA27C-1CC0-4D34-91D0-EE3C5461ADB8}">
      <dgm:prSet/>
      <dgm:spPr/>
      <dgm:t>
        <a:bodyPr/>
        <a:lstStyle/>
        <a:p>
          <a:endParaRPr lang="en-US"/>
        </a:p>
      </dgm:t>
    </dgm:pt>
    <dgm:pt modelId="{5F3EF2D3-053B-430E-8221-9A060097BB21}">
      <dgm:prSet phldrT="[Text]"/>
      <dgm:spPr/>
      <dgm:t>
        <a:bodyPr/>
        <a:lstStyle/>
        <a:p>
          <a:r>
            <a:rPr lang="en-US" b="1" dirty="0"/>
            <a:t>Financing Options</a:t>
          </a:r>
        </a:p>
      </dgm:t>
    </dgm:pt>
    <dgm:pt modelId="{340B26C2-2C64-43C8-8636-40415FEDC553}" type="parTrans" cxnId="{2CFB0D8D-F6A4-488C-8D49-EDA214F4F465}">
      <dgm:prSet/>
      <dgm:spPr/>
      <dgm:t>
        <a:bodyPr/>
        <a:lstStyle/>
        <a:p>
          <a:endParaRPr lang="en-US"/>
        </a:p>
      </dgm:t>
    </dgm:pt>
    <dgm:pt modelId="{5B6A3AB1-F351-44A8-9DCF-589812F9B21D}" type="sibTrans" cxnId="{2CFB0D8D-F6A4-488C-8D49-EDA214F4F465}">
      <dgm:prSet/>
      <dgm:spPr/>
      <dgm:t>
        <a:bodyPr/>
        <a:lstStyle/>
        <a:p>
          <a:endParaRPr lang="en-US"/>
        </a:p>
      </dgm:t>
    </dgm:pt>
    <dgm:pt modelId="{D5B4D8AC-8423-4389-B39B-2CFD1451E8EC}">
      <dgm:prSet phldrT="[Text]"/>
      <dgm:spPr/>
      <dgm:t>
        <a:bodyPr/>
        <a:lstStyle/>
        <a:p>
          <a:r>
            <a:rPr lang="en-US" b="1" dirty="0"/>
            <a:t>Managed Services</a:t>
          </a:r>
        </a:p>
      </dgm:t>
    </dgm:pt>
    <dgm:pt modelId="{0AD8AB80-F8B3-49FC-B378-45075458636C}" type="parTrans" cxnId="{19A4CB36-C42B-41AC-B51B-6DA4C90B1455}">
      <dgm:prSet/>
      <dgm:spPr/>
      <dgm:t>
        <a:bodyPr/>
        <a:lstStyle/>
        <a:p>
          <a:endParaRPr lang="en-US"/>
        </a:p>
      </dgm:t>
    </dgm:pt>
    <dgm:pt modelId="{E9D1D6FA-795A-49DD-BB48-157F09FEDAD9}" type="sibTrans" cxnId="{19A4CB36-C42B-41AC-B51B-6DA4C90B1455}">
      <dgm:prSet/>
      <dgm:spPr/>
      <dgm:t>
        <a:bodyPr/>
        <a:lstStyle/>
        <a:p>
          <a:endParaRPr lang="en-US"/>
        </a:p>
      </dgm:t>
    </dgm:pt>
    <dgm:pt modelId="{E2572D00-00F5-4466-9504-C392B5F4A8E5}" type="pres">
      <dgm:prSet presAssocID="{569B9F72-DDF6-4AEF-A11A-A75C8A06594C}" presName="diagram" presStyleCnt="0">
        <dgm:presLayoutVars>
          <dgm:dir/>
          <dgm:resizeHandles val="exact"/>
        </dgm:presLayoutVars>
      </dgm:prSet>
      <dgm:spPr/>
    </dgm:pt>
    <dgm:pt modelId="{EFEED954-30AA-42AA-A8F8-780FCAD66C0B}" type="pres">
      <dgm:prSet presAssocID="{CCA4C99E-6C24-4C6A-908F-9546F626B100}" presName="node" presStyleLbl="node1" presStyleIdx="0" presStyleCnt="9">
        <dgm:presLayoutVars>
          <dgm:bulletEnabled val="1"/>
        </dgm:presLayoutVars>
      </dgm:prSet>
      <dgm:spPr/>
    </dgm:pt>
    <dgm:pt modelId="{59AE60C2-70EB-40F0-A9B8-B7CA426D906F}" type="pres">
      <dgm:prSet presAssocID="{FD3C2790-0026-4B66-AD49-3AA5F8D15030}" presName="sibTrans" presStyleCnt="0"/>
      <dgm:spPr/>
    </dgm:pt>
    <dgm:pt modelId="{85D737B1-6204-445C-BA61-68EF85E4BDD3}" type="pres">
      <dgm:prSet presAssocID="{63F3802D-852D-41F4-ADDE-14B2C0E8891B}" presName="node" presStyleLbl="node1" presStyleIdx="1" presStyleCnt="9">
        <dgm:presLayoutVars>
          <dgm:bulletEnabled val="1"/>
        </dgm:presLayoutVars>
      </dgm:prSet>
      <dgm:spPr/>
    </dgm:pt>
    <dgm:pt modelId="{D3B84D4F-6AF3-4B40-B983-703E2A43C10B}" type="pres">
      <dgm:prSet presAssocID="{D7A2E4A7-6635-40E5-85EC-E296EAEF49FC}" presName="sibTrans" presStyleCnt="0"/>
      <dgm:spPr/>
    </dgm:pt>
    <dgm:pt modelId="{A56D1D81-EA00-4AF9-9940-F2FD672069B4}" type="pres">
      <dgm:prSet presAssocID="{03FB4478-6E87-43B9-9FC5-3B99C1DCD53C}" presName="node" presStyleLbl="node1" presStyleIdx="2" presStyleCnt="9">
        <dgm:presLayoutVars>
          <dgm:bulletEnabled val="1"/>
        </dgm:presLayoutVars>
      </dgm:prSet>
      <dgm:spPr/>
    </dgm:pt>
    <dgm:pt modelId="{C82A9A96-4A62-4560-BA98-66D14359F82C}" type="pres">
      <dgm:prSet presAssocID="{E17DB8C0-F2C2-4FF3-BB41-FE6239151CED}" presName="sibTrans" presStyleCnt="0"/>
      <dgm:spPr/>
    </dgm:pt>
    <dgm:pt modelId="{6297AAB8-6C96-4533-8676-952D00FE3759}" type="pres">
      <dgm:prSet presAssocID="{9F235C25-82E2-404E-AC46-70B1693CE677}" presName="node" presStyleLbl="node1" presStyleIdx="3" presStyleCnt="9">
        <dgm:presLayoutVars>
          <dgm:bulletEnabled val="1"/>
        </dgm:presLayoutVars>
      </dgm:prSet>
      <dgm:spPr/>
    </dgm:pt>
    <dgm:pt modelId="{821E3880-2C7E-463C-B0D9-D31779193333}" type="pres">
      <dgm:prSet presAssocID="{00B5A795-DAFC-4E5E-A931-A5DC061D31C6}" presName="sibTrans" presStyleCnt="0"/>
      <dgm:spPr/>
    </dgm:pt>
    <dgm:pt modelId="{F19032D0-8922-40E5-8F83-4C389D28BF62}" type="pres">
      <dgm:prSet presAssocID="{13F40ED8-B7F0-45BB-8CC9-225DAD817D4C}" presName="node" presStyleLbl="node1" presStyleIdx="4" presStyleCnt="9">
        <dgm:presLayoutVars>
          <dgm:bulletEnabled val="1"/>
        </dgm:presLayoutVars>
      </dgm:prSet>
      <dgm:spPr/>
    </dgm:pt>
    <dgm:pt modelId="{7AC2BFDB-3C9A-4C20-8047-70A4E6B28AC2}" type="pres">
      <dgm:prSet presAssocID="{0378D111-CF0E-428F-8FBD-7852C916C1D8}" presName="sibTrans" presStyleCnt="0"/>
      <dgm:spPr/>
    </dgm:pt>
    <dgm:pt modelId="{5A71037E-54A2-482F-88A5-8994D110ED31}" type="pres">
      <dgm:prSet presAssocID="{C92D38A7-1964-433E-B113-B988483455B5}" presName="node" presStyleLbl="node1" presStyleIdx="5" presStyleCnt="9">
        <dgm:presLayoutVars>
          <dgm:bulletEnabled val="1"/>
        </dgm:presLayoutVars>
      </dgm:prSet>
      <dgm:spPr/>
    </dgm:pt>
    <dgm:pt modelId="{CD8BE3A3-23A2-434C-99A3-63CDA333ECFB}" type="pres">
      <dgm:prSet presAssocID="{A0C80F4B-232E-45BB-BCCE-DEAA1CFA8150}" presName="sibTrans" presStyleCnt="0"/>
      <dgm:spPr/>
    </dgm:pt>
    <dgm:pt modelId="{9699B40B-3A0C-4FF2-8481-6622BD355329}" type="pres">
      <dgm:prSet presAssocID="{8D02F556-3CA3-4B11-B723-9B2FC4B7373D}" presName="node" presStyleLbl="node1" presStyleIdx="6" presStyleCnt="9">
        <dgm:presLayoutVars>
          <dgm:bulletEnabled val="1"/>
        </dgm:presLayoutVars>
      </dgm:prSet>
      <dgm:spPr/>
    </dgm:pt>
    <dgm:pt modelId="{2B961FBE-7D42-44DD-A2DC-9DC43D51447C}" type="pres">
      <dgm:prSet presAssocID="{7E6AF740-368E-40C9-9606-5138501EB061}" presName="sibTrans" presStyleCnt="0"/>
      <dgm:spPr/>
    </dgm:pt>
    <dgm:pt modelId="{82221957-7118-40DA-9BE9-5914D1E942F5}" type="pres">
      <dgm:prSet presAssocID="{5F3EF2D3-053B-430E-8221-9A060097BB21}" presName="node" presStyleLbl="node1" presStyleIdx="7" presStyleCnt="9">
        <dgm:presLayoutVars>
          <dgm:bulletEnabled val="1"/>
        </dgm:presLayoutVars>
      </dgm:prSet>
      <dgm:spPr/>
    </dgm:pt>
    <dgm:pt modelId="{AF1D9FD9-F934-4EBE-B375-D2F8B0DCE0E5}" type="pres">
      <dgm:prSet presAssocID="{5B6A3AB1-F351-44A8-9DCF-589812F9B21D}" presName="sibTrans" presStyleCnt="0"/>
      <dgm:spPr/>
    </dgm:pt>
    <dgm:pt modelId="{D606A494-C42D-4E66-A728-C056E04CC1F4}" type="pres">
      <dgm:prSet presAssocID="{D5B4D8AC-8423-4389-B39B-2CFD1451E8EC}" presName="node" presStyleLbl="node1" presStyleIdx="8" presStyleCnt="9">
        <dgm:presLayoutVars>
          <dgm:bulletEnabled val="1"/>
        </dgm:presLayoutVars>
      </dgm:prSet>
      <dgm:spPr/>
    </dgm:pt>
  </dgm:ptLst>
  <dgm:cxnLst>
    <dgm:cxn modelId="{490B3806-3270-4972-8402-228496584F8D}" type="presOf" srcId="{13F40ED8-B7F0-45BB-8CC9-225DAD817D4C}" destId="{F19032D0-8922-40E5-8F83-4C389D28BF62}" srcOrd="0" destOrd="0" presId="urn:microsoft.com/office/officeart/2005/8/layout/default"/>
    <dgm:cxn modelId="{19A4CB36-C42B-41AC-B51B-6DA4C90B1455}" srcId="{569B9F72-DDF6-4AEF-A11A-A75C8A06594C}" destId="{D5B4D8AC-8423-4389-B39B-2CFD1451E8EC}" srcOrd="8" destOrd="0" parTransId="{0AD8AB80-F8B3-49FC-B378-45075458636C}" sibTransId="{E9D1D6FA-795A-49DD-BB48-157F09FEDAD9}"/>
    <dgm:cxn modelId="{FA08CD3D-3F57-431D-B440-C2F20377B058}" type="presOf" srcId="{569B9F72-DDF6-4AEF-A11A-A75C8A06594C}" destId="{E2572D00-00F5-4466-9504-C392B5F4A8E5}" srcOrd="0" destOrd="0" presId="urn:microsoft.com/office/officeart/2005/8/layout/default"/>
    <dgm:cxn modelId="{CB0D6541-52EB-4255-9BCE-B16D265F7CC2}" srcId="{569B9F72-DDF6-4AEF-A11A-A75C8A06594C}" destId="{C92D38A7-1964-433E-B113-B988483455B5}" srcOrd="5" destOrd="0" parTransId="{C6AFB0FA-C5BC-494C-9BE3-DF899B97C829}" sibTransId="{A0C80F4B-232E-45BB-BCCE-DEAA1CFA8150}"/>
    <dgm:cxn modelId="{B20D037C-E5C3-482F-B61D-4FC06B55A421}" type="presOf" srcId="{CCA4C99E-6C24-4C6A-908F-9546F626B100}" destId="{EFEED954-30AA-42AA-A8F8-780FCAD66C0B}" srcOrd="0" destOrd="0" presId="urn:microsoft.com/office/officeart/2005/8/layout/default"/>
    <dgm:cxn modelId="{D46FA27C-1CC0-4D34-91D0-EE3C5461ADB8}" srcId="{569B9F72-DDF6-4AEF-A11A-A75C8A06594C}" destId="{8D02F556-3CA3-4B11-B723-9B2FC4B7373D}" srcOrd="6" destOrd="0" parTransId="{FD7B50F1-96F8-43A2-84F6-7E1B618E49EE}" sibTransId="{7E6AF740-368E-40C9-9606-5138501EB061}"/>
    <dgm:cxn modelId="{FB74C07E-C86D-4E06-8EC6-4322D3C45115}" srcId="{569B9F72-DDF6-4AEF-A11A-A75C8A06594C}" destId="{9F235C25-82E2-404E-AC46-70B1693CE677}" srcOrd="3" destOrd="0" parTransId="{C7B10D3A-6C92-4784-8DC8-9923819CCC8F}" sibTransId="{00B5A795-DAFC-4E5E-A931-A5DC061D31C6}"/>
    <dgm:cxn modelId="{892D8882-2716-4631-9EB3-78A0BDBEDC1A}" srcId="{569B9F72-DDF6-4AEF-A11A-A75C8A06594C}" destId="{13F40ED8-B7F0-45BB-8CC9-225DAD817D4C}" srcOrd="4" destOrd="0" parTransId="{E1C9294B-10AE-463C-9CDA-E97F313F5CA4}" sibTransId="{0378D111-CF0E-428F-8FBD-7852C916C1D8}"/>
    <dgm:cxn modelId="{1089398B-6210-4B3A-BB03-5998BBB9C73C}" type="presOf" srcId="{9F235C25-82E2-404E-AC46-70B1693CE677}" destId="{6297AAB8-6C96-4533-8676-952D00FE3759}" srcOrd="0" destOrd="0" presId="urn:microsoft.com/office/officeart/2005/8/layout/default"/>
    <dgm:cxn modelId="{2CFB0D8D-F6A4-488C-8D49-EDA214F4F465}" srcId="{569B9F72-DDF6-4AEF-A11A-A75C8A06594C}" destId="{5F3EF2D3-053B-430E-8221-9A060097BB21}" srcOrd="7" destOrd="0" parTransId="{340B26C2-2C64-43C8-8636-40415FEDC553}" sibTransId="{5B6A3AB1-F351-44A8-9DCF-589812F9B21D}"/>
    <dgm:cxn modelId="{11E425AE-2ED6-4842-B30B-0C15F5CFE98D}" type="presOf" srcId="{8D02F556-3CA3-4B11-B723-9B2FC4B7373D}" destId="{9699B40B-3A0C-4FF2-8481-6622BD355329}" srcOrd="0" destOrd="0" presId="urn:microsoft.com/office/officeart/2005/8/layout/default"/>
    <dgm:cxn modelId="{6380B7C7-43F0-4CA6-BFA6-5E3CDA329A54}" type="presOf" srcId="{5F3EF2D3-053B-430E-8221-9A060097BB21}" destId="{82221957-7118-40DA-9BE9-5914D1E942F5}" srcOrd="0" destOrd="0" presId="urn:microsoft.com/office/officeart/2005/8/layout/default"/>
    <dgm:cxn modelId="{ABBDF6CA-D209-4392-B282-AC3818918AAD}" type="presOf" srcId="{63F3802D-852D-41F4-ADDE-14B2C0E8891B}" destId="{85D737B1-6204-445C-BA61-68EF85E4BDD3}" srcOrd="0" destOrd="0" presId="urn:microsoft.com/office/officeart/2005/8/layout/default"/>
    <dgm:cxn modelId="{DDAE94CB-5869-4907-B9A4-92A6BDBB4744}" type="presOf" srcId="{03FB4478-6E87-43B9-9FC5-3B99C1DCD53C}" destId="{A56D1D81-EA00-4AF9-9940-F2FD672069B4}" srcOrd="0" destOrd="0" presId="urn:microsoft.com/office/officeart/2005/8/layout/default"/>
    <dgm:cxn modelId="{DCB76CDA-5FEC-4F5E-A300-B24704BF3E52}" srcId="{569B9F72-DDF6-4AEF-A11A-A75C8A06594C}" destId="{63F3802D-852D-41F4-ADDE-14B2C0E8891B}" srcOrd="1" destOrd="0" parTransId="{7195B512-08C9-43A4-9045-F03ED26AFEF9}" sibTransId="{D7A2E4A7-6635-40E5-85EC-E296EAEF49FC}"/>
    <dgm:cxn modelId="{DD5596DC-151C-455D-B411-2F2038807B1C}" type="presOf" srcId="{D5B4D8AC-8423-4389-B39B-2CFD1451E8EC}" destId="{D606A494-C42D-4E66-A728-C056E04CC1F4}" srcOrd="0" destOrd="0" presId="urn:microsoft.com/office/officeart/2005/8/layout/default"/>
    <dgm:cxn modelId="{E14066E6-FCE3-49A0-A06D-E33F8B2086F7}" srcId="{569B9F72-DDF6-4AEF-A11A-A75C8A06594C}" destId="{03FB4478-6E87-43B9-9FC5-3B99C1DCD53C}" srcOrd="2" destOrd="0" parTransId="{E0EB5DE5-54ED-4771-ABB2-988AD10D341D}" sibTransId="{E17DB8C0-F2C2-4FF3-BB41-FE6239151CED}"/>
    <dgm:cxn modelId="{A6D49FEF-1754-493F-8483-409BE659ECAE}" type="presOf" srcId="{C92D38A7-1964-433E-B113-B988483455B5}" destId="{5A71037E-54A2-482F-88A5-8994D110ED31}" srcOrd="0" destOrd="0" presId="urn:microsoft.com/office/officeart/2005/8/layout/default"/>
    <dgm:cxn modelId="{5D938AF9-88DB-4029-AAE4-0FE58E4A8FAA}" srcId="{569B9F72-DDF6-4AEF-A11A-A75C8A06594C}" destId="{CCA4C99E-6C24-4C6A-908F-9546F626B100}" srcOrd="0" destOrd="0" parTransId="{5D8BB767-152C-422E-BE79-8CF6161D2B7E}" sibTransId="{FD3C2790-0026-4B66-AD49-3AA5F8D15030}"/>
    <dgm:cxn modelId="{B63E1C99-A585-4321-9C1F-0054408B767C}" type="presParOf" srcId="{E2572D00-00F5-4466-9504-C392B5F4A8E5}" destId="{EFEED954-30AA-42AA-A8F8-780FCAD66C0B}" srcOrd="0" destOrd="0" presId="urn:microsoft.com/office/officeart/2005/8/layout/default"/>
    <dgm:cxn modelId="{E57D887E-6FF3-4589-9478-4E4AE745CBD6}" type="presParOf" srcId="{E2572D00-00F5-4466-9504-C392B5F4A8E5}" destId="{59AE60C2-70EB-40F0-A9B8-B7CA426D906F}" srcOrd="1" destOrd="0" presId="urn:microsoft.com/office/officeart/2005/8/layout/default"/>
    <dgm:cxn modelId="{F9B56900-83E8-4026-9ECF-8BBAE08B8996}" type="presParOf" srcId="{E2572D00-00F5-4466-9504-C392B5F4A8E5}" destId="{85D737B1-6204-445C-BA61-68EF85E4BDD3}" srcOrd="2" destOrd="0" presId="urn:microsoft.com/office/officeart/2005/8/layout/default"/>
    <dgm:cxn modelId="{DAD5BF6A-F472-4441-BA56-7337271FD69C}" type="presParOf" srcId="{E2572D00-00F5-4466-9504-C392B5F4A8E5}" destId="{D3B84D4F-6AF3-4B40-B983-703E2A43C10B}" srcOrd="3" destOrd="0" presId="urn:microsoft.com/office/officeart/2005/8/layout/default"/>
    <dgm:cxn modelId="{ADC83C7D-0162-4B8C-A4EA-4D34D4C3F68D}" type="presParOf" srcId="{E2572D00-00F5-4466-9504-C392B5F4A8E5}" destId="{A56D1D81-EA00-4AF9-9940-F2FD672069B4}" srcOrd="4" destOrd="0" presId="urn:microsoft.com/office/officeart/2005/8/layout/default"/>
    <dgm:cxn modelId="{5F8C810E-C76E-4FFF-AA20-1898C34CC54F}" type="presParOf" srcId="{E2572D00-00F5-4466-9504-C392B5F4A8E5}" destId="{C82A9A96-4A62-4560-BA98-66D14359F82C}" srcOrd="5" destOrd="0" presId="urn:microsoft.com/office/officeart/2005/8/layout/default"/>
    <dgm:cxn modelId="{98B32435-D4EE-41FC-A03F-C50158EF8668}" type="presParOf" srcId="{E2572D00-00F5-4466-9504-C392B5F4A8E5}" destId="{6297AAB8-6C96-4533-8676-952D00FE3759}" srcOrd="6" destOrd="0" presId="urn:microsoft.com/office/officeart/2005/8/layout/default"/>
    <dgm:cxn modelId="{6E1E7928-1A38-4FFF-9CCA-9A151E2F2E8F}" type="presParOf" srcId="{E2572D00-00F5-4466-9504-C392B5F4A8E5}" destId="{821E3880-2C7E-463C-B0D9-D31779193333}" srcOrd="7" destOrd="0" presId="urn:microsoft.com/office/officeart/2005/8/layout/default"/>
    <dgm:cxn modelId="{DA701A5C-0D5C-4C57-9696-0C62A46F7F78}" type="presParOf" srcId="{E2572D00-00F5-4466-9504-C392B5F4A8E5}" destId="{F19032D0-8922-40E5-8F83-4C389D28BF62}" srcOrd="8" destOrd="0" presId="urn:microsoft.com/office/officeart/2005/8/layout/default"/>
    <dgm:cxn modelId="{66F025A4-588B-4845-9123-9FED019ED1E4}" type="presParOf" srcId="{E2572D00-00F5-4466-9504-C392B5F4A8E5}" destId="{7AC2BFDB-3C9A-4C20-8047-70A4E6B28AC2}" srcOrd="9" destOrd="0" presId="urn:microsoft.com/office/officeart/2005/8/layout/default"/>
    <dgm:cxn modelId="{7E3B35D6-1E59-4233-BC0F-0F98D0DE2DF6}" type="presParOf" srcId="{E2572D00-00F5-4466-9504-C392B5F4A8E5}" destId="{5A71037E-54A2-482F-88A5-8994D110ED31}" srcOrd="10" destOrd="0" presId="urn:microsoft.com/office/officeart/2005/8/layout/default"/>
    <dgm:cxn modelId="{1EA68A17-28BE-41E8-8135-0512778C6A6A}" type="presParOf" srcId="{E2572D00-00F5-4466-9504-C392B5F4A8E5}" destId="{CD8BE3A3-23A2-434C-99A3-63CDA333ECFB}" srcOrd="11" destOrd="0" presId="urn:microsoft.com/office/officeart/2005/8/layout/default"/>
    <dgm:cxn modelId="{3EA38DED-D02D-48B1-8BEE-38C5D80D5196}" type="presParOf" srcId="{E2572D00-00F5-4466-9504-C392B5F4A8E5}" destId="{9699B40B-3A0C-4FF2-8481-6622BD355329}" srcOrd="12" destOrd="0" presId="urn:microsoft.com/office/officeart/2005/8/layout/default"/>
    <dgm:cxn modelId="{91B478D3-5909-48B9-833B-25CC08601965}" type="presParOf" srcId="{E2572D00-00F5-4466-9504-C392B5F4A8E5}" destId="{2B961FBE-7D42-44DD-A2DC-9DC43D51447C}" srcOrd="13" destOrd="0" presId="urn:microsoft.com/office/officeart/2005/8/layout/default"/>
    <dgm:cxn modelId="{34832215-4B3A-47FF-ADBE-0F21A41D9615}" type="presParOf" srcId="{E2572D00-00F5-4466-9504-C392B5F4A8E5}" destId="{82221957-7118-40DA-9BE9-5914D1E942F5}" srcOrd="14" destOrd="0" presId="urn:microsoft.com/office/officeart/2005/8/layout/default"/>
    <dgm:cxn modelId="{F7F23E80-871A-4CA5-8230-5681ECD978C4}" type="presParOf" srcId="{E2572D00-00F5-4466-9504-C392B5F4A8E5}" destId="{AF1D9FD9-F934-4EBE-B375-D2F8B0DCE0E5}" srcOrd="15" destOrd="0" presId="urn:microsoft.com/office/officeart/2005/8/layout/default"/>
    <dgm:cxn modelId="{90F75421-5AAC-4A6A-8B17-174C036585AF}" type="presParOf" srcId="{E2572D00-00F5-4466-9504-C392B5F4A8E5}" destId="{D606A494-C42D-4E66-A728-C056E04CC1F4}" srcOrd="16"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F98F97F-CCAF-484F-AD1C-0EB560E4725A}"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ABFE0835-68F0-478A-A820-87452BD45609}">
      <dgm:prSet/>
      <dgm:spPr/>
      <dgm:t>
        <a:bodyPr/>
        <a:lstStyle/>
        <a:p>
          <a:r>
            <a:rPr lang="en-US" dirty="0">
              <a:latin typeface="Montserrat Medium" panose="00000600000000000000" pitchFamily="2" charset="0"/>
            </a:rPr>
            <a:t>Improving cellular coverage is a growing need especially now with 5G</a:t>
          </a:r>
        </a:p>
      </dgm:t>
    </dgm:pt>
    <dgm:pt modelId="{AD83EBFF-0D22-472A-B9B0-0070F127294F}" type="parTrans" cxnId="{5EE3B682-4A36-401E-B8B8-7E74778D2C1D}">
      <dgm:prSet/>
      <dgm:spPr/>
      <dgm:t>
        <a:bodyPr/>
        <a:lstStyle/>
        <a:p>
          <a:endParaRPr lang="en-US">
            <a:latin typeface="Montserrat Medium" panose="00000600000000000000" pitchFamily="2" charset="0"/>
          </a:endParaRPr>
        </a:p>
      </dgm:t>
    </dgm:pt>
    <dgm:pt modelId="{59286FB0-653D-4260-B775-E3B87DFE0710}" type="sibTrans" cxnId="{5EE3B682-4A36-401E-B8B8-7E74778D2C1D}">
      <dgm:prSet/>
      <dgm:spPr/>
      <dgm:t>
        <a:bodyPr/>
        <a:lstStyle/>
        <a:p>
          <a:endParaRPr lang="en-US">
            <a:latin typeface="Montserrat Medium" panose="00000600000000000000" pitchFamily="2" charset="0"/>
          </a:endParaRPr>
        </a:p>
      </dgm:t>
    </dgm:pt>
    <dgm:pt modelId="{C9C36F25-53EC-4FFA-B2F1-B13F9CC197AE}">
      <dgm:prSet/>
      <dgm:spPr/>
      <dgm:t>
        <a:bodyPr/>
        <a:lstStyle/>
        <a:p>
          <a:r>
            <a:rPr lang="en-US" dirty="0">
              <a:latin typeface="Montserrat Medium" panose="00000600000000000000" pitchFamily="2" charset="0"/>
            </a:rPr>
            <a:t>Improved cell quality</a:t>
          </a:r>
        </a:p>
      </dgm:t>
    </dgm:pt>
    <dgm:pt modelId="{42A4DD7E-AD07-4836-ABD3-A853D9179491}" type="parTrans" cxnId="{D385471A-2CFD-4A17-8F70-C8CC20F46685}">
      <dgm:prSet/>
      <dgm:spPr/>
      <dgm:t>
        <a:bodyPr/>
        <a:lstStyle/>
        <a:p>
          <a:endParaRPr lang="en-US">
            <a:latin typeface="Montserrat Medium" panose="00000600000000000000" pitchFamily="2" charset="0"/>
          </a:endParaRPr>
        </a:p>
      </dgm:t>
    </dgm:pt>
    <dgm:pt modelId="{CFE7A337-9C10-4967-BFC8-4FB72FE5BC11}" type="sibTrans" cxnId="{D385471A-2CFD-4A17-8F70-C8CC20F46685}">
      <dgm:prSet/>
      <dgm:spPr/>
      <dgm:t>
        <a:bodyPr/>
        <a:lstStyle/>
        <a:p>
          <a:endParaRPr lang="en-US">
            <a:latin typeface="Montserrat Medium" panose="00000600000000000000" pitchFamily="2" charset="0"/>
          </a:endParaRPr>
        </a:p>
      </dgm:t>
    </dgm:pt>
    <dgm:pt modelId="{21EE8C31-A8FC-4D59-B3B8-4BCE68524A95}">
      <dgm:prSet/>
      <dgm:spPr/>
      <dgm:t>
        <a:bodyPr/>
        <a:lstStyle/>
        <a:p>
          <a:r>
            <a:rPr lang="en-US" dirty="0">
              <a:latin typeface="Montserrat Medium" panose="00000600000000000000" pitchFamily="2" charset="0"/>
            </a:rPr>
            <a:t>Strong reception is no longer a luxury. It’s a requirement. </a:t>
          </a:r>
        </a:p>
      </dgm:t>
    </dgm:pt>
    <dgm:pt modelId="{7E460199-AF02-4BF1-BB3E-9C534AA03B7B}" type="parTrans" cxnId="{9CA327B6-30F0-468F-9F56-6EE034DEDC91}">
      <dgm:prSet/>
      <dgm:spPr/>
      <dgm:t>
        <a:bodyPr/>
        <a:lstStyle/>
        <a:p>
          <a:endParaRPr lang="en-US">
            <a:latin typeface="Montserrat Medium" panose="00000600000000000000" pitchFamily="2" charset="0"/>
          </a:endParaRPr>
        </a:p>
      </dgm:t>
    </dgm:pt>
    <dgm:pt modelId="{F6790B83-C740-4809-B8D5-CE58462C9482}" type="sibTrans" cxnId="{9CA327B6-30F0-468F-9F56-6EE034DEDC91}">
      <dgm:prSet/>
      <dgm:spPr/>
      <dgm:t>
        <a:bodyPr/>
        <a:lstStyle/>
        <a:p>
          <a:endParaRPr lang="en-US">
            <a:latin typeface="Montserrat Medium" panose="00000600000000000000" pitchFamily="2" charset="0"/>
          </a:endParaRPr>
        </a:p>
      </dgm:t>
    </dgm:pt>
    <dgm:pt modelId="{F003049A-B72C-4058-B697-BA8097EEC278}">
      <dgm:prSet/>
      <dgm:spPr/>
      <dgm:t>
        <a:bodyPr/>
        <a:lstStyle/>
        <a:p>
          <a:r>
            <a:rPr lang="en-US" dirty="0">
              <a:latin typeface="Montserrat Medium" panose="00000600000000000000" pitchFamily="2" charset="0"/>
            </a:rPr>
            <a:t>Enhanced data speeds</a:t>
          </a:r>
        </a:p>
      </dgm:t>
    </dgm:pt>
    <dgm:pt modelId="{BE0C1712-EDF1-49A9-BA29-75526AC3777A}" type="parTrans" cxnId="{A78EB789-8BA7-4E14-A0D4-619E4CAD4700}">
      <dgm:prSet/>
      <dgm:spPr/>
      <dgm:t>
        <a:bodyPr/>
        <a:lstStyle/>
        <a:p>
          <a:endParaRPr lang="en-US"/>
        </a:p>
      </dgm:t>
    </dgm:pt>
    <dgm:pt modelId="{E7D17262-4743-4385-81C0-46D5BAACA3D5}" type="sibTrans" cxnId="{A78EB789-8BA7-4E14-A0D4-619E4CAD4700}">
      <dgm:prSet/>
      <dgm:spPr/>
      <dgm:t>
        <a:bodyPr/>
        <a:lstStyle/>
        <a:p>
          <a:endParaRPr lang="en-US"/>
        </a:p>
      </dgm:t>
    </dgm:pt>
    <dgm:pt modelId="{C7B32ED5-6146-4C28-9353-4231726F4491}">
      <dgm:prSet/>
      <dgm:spPr/>
      <dgm:t>
        <a:bodyPr/>
        <a:lstStyle/>
        <a:p>
          <a:r>
            <a:rPr lang="en-US" dirty="0">
              <a:latin typeface="Montserrat Medium" panose="00000600000000000000" pitchFamily="2" charset="0"/>
            </a:rPr>
            <a:t>Extended coverage areas</a:t>
          </a:r>
        </a:p>
      </dgm:t>
    </dgm:pt>
    <dgm:pt modelId="{82A9FF90-312D-45D6-B932-393454270F46}" type="parTrans" cxnId="{41740E5E-6321-48D7-8ED0-0368EDCE7FA0}">
      <dgm:prSet/>
      <dgm:spPr/>
      <dgm:t>
        <a:bodyPr/>
        <a:lstStyle/>
        <a:p>
          <a:endParaRPr lang="en-US"/>
        </a:p>
      </dgm:t>
    </dgm:pt>
    <dgm:pt modelId="{5F133609-6718-4E86-86D5-4AC12A9A2D5B}" type="sibTrans" cxnId="{41740E5E-6321-48D7-8ED0-0368EDCE7FA0}">
      <dgm:prSet/>
      <dgm:spPr/>
      <dgm:t>
        <a:bodyPr/>
        <a:lstStyle/>
        <a:p>
          <a:endParaRPr lang="en-US"/>
        </a:p>
      </dgm:t>
    </dgm:pt>
    <dgm:pt modelId="{57E86F64-A5CA-4E8D-AE7B-BFD3181CDCBA}">
      <dgm:prSet/>
      <dgm:spPr/>
      <dgm:t>
        <a:bodyPr/>
        <a:lstStyle/>
        <a:p>
          <a:r>
            <a:rPr lang="en-US" dirty="0">
              <a:latin typeface="Montserrat Medium" panose="00000600000000000000" pitchFamily="2" charset="0"/>
            </a:rPr>
            <a:t>Better battery life on connected devices</a:t>
          </a:r>
        </a:p>
      </dgm:t>
    </dgm:pt>
    <dgm:pt modelId="{355B52E3-344F-44A5-9D94-CD112C0080EF}" type="parTrans" cxnId="{5C7A262E-38B8-4A0F-ACE7-6FBA0B9E587E}">
      <dgm:prSet/>
      <dgm:spPr/>
      <dgm:t>
        <a:bodyPr/>
        <a:lstStyle/>
        <a:p>
          <a:endParaRPr lang="en-US"/>
        </a:p>
      </dgm:t>
    </dgm:pt>
    <dgm:pt modelId="{E74BF1BF-87F9-449D-A85C-FC2473334BB0}" type="sibTrans" cxnId="{5C7A262E-38B8-4A0F-ACE7-6FBA0B9E587E}">
      <dgm:prSet/>
      <dgm:spPr/>
      <dgm:t>
        <a:bodyPr/>
        <a:lstStyle/>
        <a:p>
          <a:endParaRPr lang="en-US"/>
        </a:p>
      </dgm:t>
    </dgm:pt>
    <dgm:pt modelId="{AD69B941-9BF8-4DA4-AB11-C0E14F8BC561}">
      <dgm:prSet/>
      <dgm:spPr/>
      <dgm:t>
        <a:bodyPr/>
        <a:lstStyle/>
        <a:p>
          <a:r>
            <a:rPr lang="en-US" dirty="0">
              <a:latin typeface="Montserrat Medium" panose="00000600000000000000" pitchFamily="2" charset="0"/>
            </a:rPr>
            <a:t>Increased productivity</a:t>
          </a:r>
        </a:p>
      </dgm:t>
    </dgm:pt>
    <dgm:pt modelId="{32E9B671-72E4-42C7-8906-7C09A96611E9}" type="parTrans" cxnId="{C34DFBAE-4FA7-456F-8A7D-6D35EB29D3D1}">
      <dgm:prSet/>
      <dgm:spPr/>
      <dgm:t>
        <a:bodyPr/>
        <a:lstStyle/>
        <a:p>
          <a:endParaRPr lang="en-US"/>
        </a:p>
      </dgm:t>
    </dgm:pt>
    <dgm:pt modelId="{04E437F8-A813-4DD9-A71A-056A90D7E63C}" type="sibTrans" cxnId="{C34DFBAE-4FA7-456F-8A7D-6D35EB29D3D1}">
      <dgm:prSet/>
      <dgm:spPr/>
      <dgm:t>
        <a:bodyPr/>
        <a:lstStyle/>
        <a:p>
          <a:endParaRPr lang="en-US"/>
        </a:p>
      </dgm:t>
    </dgm:pt>
    <dgm:pt modelId="{22FD3E5E-F87E-40DD-8C2C-C9FB566EBFC4}">
      <dgm:prSet/>
      <dgm:spPr/>
      <dgm:t>
        <a:bodyPr/>
        <a:lstStyle/>
        <a:p>
          <a:r>
            <a:rPr lang="en-US" dirty="0">
              <a:latin typeface="Montserrat Medium" panose="00000600000000000000" pitchFamily="2" charset="0"/>
            </a:rPr>
            <a:t>Emergency preparedness </a:t>
          </a:r>
        </a:p>
      </dgm:t>
    </dgm:pt>
    <dgm:pt modelId="{3A120CFC-F931-4841-A45C-7BB2365E70CE}" type="parTrans" cxnId="{ED64BF22-F44B-488C-ACF7-8623A33A25F7}">
      <dgm:prSet/>
      <dgm:spPr/>
      <dgm:t>
        <a:bodyPr/>
        <a:lstStyle/>
        <a:p>
          <a:endParaRPr lang="en-US"/>
        </a:p>
      </dgm:t>
    </dgm:pt>
    <dgm:pt modelId="{E77DB8FE-54D7-4473-BAD2-50FEDD92418D}" type="sibTrans" cxnId="{ED64BF22-F44B-488C-ACF7-8623A33A25F7}">
      <dgm:prSet/>
      <dgm:spPr/>
      <dgm:t>
        <a:bodyPr/>
        <a:lstStyle/>
        <a:p>
          <a:endParaRPr lang="en-US"/>
        </a:p>
      </dgm:t>
    </dgm:pt>
    <dgm:pt modelId="{2AFD124D-696A-4FCE-8062-97B41A19A01D}">
      <dgm:prSet/>
      <dgm:spPr/>
      <dgm:t>
        <a:bodyPr/>
        <a:lstStyle/>
        <a:p>
          <a:r>
            <a:rPr lang="en-US" dirty="0">
              <a:latin typeface="Montserrat Medium" panose="00000600000000000000" pitchFamily="2" charset="0"/>
            </a:rPr>
            <a:t>Cost savings</a:t>
          </a:r>
        </a:p>
      </dgm:t>
    </dgm:pt>
    <dgm:pt modelId="{DEE4752A-B1EF-4A5E-8A8C-65BBDB83D18C}" type="parTrans" cxnId="{6CC9ADC8-9AF7-4EE0-9D7C-F51BC6882A46}">
      <dgm:prSet/>
      <dgm:spPr/>
      <dgm:t>
        <a:bodyPr/>
        <a:lstStyle/>
        <a:p>
          <a:endParaRPr lang="en-US"/>
        </a:p>
      </dgm:t>
    </dgm:pt>
    <dgm:pt modelId="{973BC7FD-7E27-4F77-B4BB-762EDA79B47A}" type="sibTrans" cxnId="{6CC9ADC8-9AF7-4EE0-9D7C-F51BC6882A46}">
      <dgm:prSet/>
      <dgm:spPr/>
      <dgm:t>
        <a:bodyPr/>
        <a:lstStyle/>
        <a:p>
          <a:endParaRPr lang="en-US"/>
        </a:p>
      </dgm:t>
    </dgm:pt>
    <dgm:pt modelId="{73609B94-C46A-4CE1-9DC2-D1B10246E5C6}">
      <dgm:prSet/>
      <dgm:spPr/>
      <dgm:t>
        <a:bodyPr/>
        <a:lstStyle/>
        <a:p>
          <a:r>
            <a:rPr lang="en-US" dirty="0">
              <a:latin typeface="Montserrat Medium" panose="00000600000000000000" pitchFamily="2" charset="0"/>
            </a:rPr>
            <a:t>Customer satisfaction</a:t>
          </a:r>
        </a:p>
      </dgm:t>
    </dgm:pt>
    <dgm:pt modelId="{353A4D36-1A8E-4140-9B2B-F72DA2E1F980}" type="parTrans" cxnId="{3FCEC368-E5A8-4CB5-8155-506707DD1405}">
      <dgm:prSet/>
      <dgm:spPr/>
      <dgm:t>
        <a:bodyPr/>
        <a:lstStyle/>
        <a:p>
          <a:endParaRPr lang="en-US"/>
        </a:p>
      </dgm:t>
    </dgm:pt>
    <dgm:pt modelId="{0203D026-A654-4192-B07D-C90190F02462}" type="sibTrans" cxnId="{3FCEC368-E5A8-4CB5-8155-506707DD1405}">
      <dgm:prSet/>
      <dgm:spPr/>
      <dgm:t>
        <a:bodyPr/>
        <a:lstStyle/>
        <a:p>
          <a:endParaRPr lang="en-US"/>
        </a:p>
      </dgm:t>
    </dgm:pt>
    <dgm:pt modelId="{03E6CA6F-A632-4D56-AD48-2F57CA266286}" type="pres">
      <dgm:prSet presAssocID="{FF98F97F-CCAF-484F-AD1C-0EB560E4725A}" presName="Name0" presStyleCnt="0">
        <dgm:presLayoutVars>
          <dgm:dir/>
          <dgm:animLvl val="lvl"/>
          <dgm:resizeHandles val="exact"/>
        </dgm:presLayoutVars>
      </dgm:prSet>
      <dgm:spPr/>
    </dgm:pt>
    <dgm:pt modelId="{CF12F013-8DF2-4837-BD6D-B9A49D4AEC33}" type="pres">
      <dgm:prSet presAssocID="{21EE8C31-A8FC-4D59-B3B8-4BCE68524A95}" presName="boxAndChildren" presStyleCnt="0"/>
      <dgm:spPr/>
    </dgm:pt>
    <dgm:pt modelId="{CE225653-ED7D-414F-A89D-49D14350CA0C}" type="pres">
      <dgm:prSet presAssocID="{21EE8C31-A8FC-4D59-B3B8-4BCE68524A95}" presName="parentTextBox" presStyleLbl="node1" presStyleIdx="0" presStyleCnt="2"/>
      <dgm:spPr/>
    </dgm:pt>
    <dgm:pt modelId="{AA64103C-F5BC-489E-9D91-F5508E814C29}" type="pres">
      <dgm:prSet presAssocID="{59286FB0-653D-4260-B775-E3B87DFE0710}" presName="sp" presStyleCnt="0"/>
      <dgm:spPr/>
    </dgm:pt>
    <dgm:pt modelId="{ED59ECE1-1D21-43BC-B73A-D3DCFD5D55F5}" type="pres">
      <dgm:prSet presAssocID="{ABFE0835-68F0-478A-A820-87452BD45609}" presName="arrowAndChildren" presStyleCnt="0"/>
      <dgm:spPr/>
    </dgm:pt>
    <dgm:pt modelId="{39D84978-FD2C-46DD-82FF-D0A1958EE742}" type="pres">
      <dgm:prSet presAssocID="{ABFE0835-68F0-478A-A820-87452BD45609}" presName="parentTextArrow" presStyleLbl="node1" presStyleIdx="0" presStyleCnt="2" custLinFactNeighborX="90" custLinFactNeighborY="-11406"/>
      <dgm:spPr/>
    </dgm:pt>
    <dgm:pt modelId="{4E59ECA0-7F9B-4A91-8CDA-CE0DA0FF6986}" type="pres">
      <dgm:prSet presAssocID="{ABFE0835-68F0-478A-A820-87452BD45609}" presName="arrow" presStyleLbl="node1" presStyleIdx="1" presStyleCnt="2"/>
      <dgm:spPr/>
    </dgm:pt>
    <dgm:pt modelId="{50E64819-4AF6-4710-A9A7-4DF05777F32D}" type="pres">
      <dgm:prSet presAssocID="{ABFE0835-68F0-478A-A820-87452BD45609}" presName="descendantArrow" presStyleCnt="0"/>
      <dgm:spPr/>
    </dgm:pt>
    <dgm:pt modelId="{63BA6DF3-2761-4EA6-B79C-F358EE723D6B}" type="pres">
      <dgm:prSet presAssocID="{C9C36F25-53EC-4FFA-B2F1-B13F9CC197AE}" presName="childTextArrow" presStyleLbl="fgAccFollowNode1" presStyleIdx="0" presStyleCnt="8">
        <dgm:presLayoutVars>
          <dgm:bulletEnabled val="1"/>
        </dgm:presLayoutVars>
      </dgm:prSet>
      <dgm:spPr/>
    </dgm:pt>
    <dgm:pt modelId="{62EFCE54-1F67-4765-9E61-CEC64235BABA}" type="pres">
      <dgm:prSet presAssocID="{F003049A-B72C-4058-B697-BA8097EEC278}" presName="childTextArrow" presStyleLbl="fgAccFollowNode1" presStyleIdx="1" presStyleCnt="8">
        <dgm:presLayoutVars>
          <dgm:bulletEnabled val="1"/>
        </dgm:presLayoutVars>
      </dgm:prSet>
      <dgm:spPr/>
    </dgm:pt>
    <dgm:pt modelId="{189D2A06-8269-46CC-B658-72FEF9D6ADA1}" type="pres">
      <dgm:prSet presAssocID="{C7B32ED5-6146-4C28-9353-4231726F4491}" presName="childTextArrow" presStyleLbl="fgAccFollowNode1" presStyleIdx="2" presStyleCnt="8">
        <dgm:presLayoutVars>
          <dgm:bulletEnabled val="1"/>
        </dgm:presLayoutVars>
      </dgm:prSet>
      <dgm:spPr/>
    </dgm:pt>
    <dgm:pt modelId="{F554F66E-AB0C-4CD9-A77C-875506BF6F24}" type="pres">
      <dgm:prSet presAssocID="{57E86F64-A5CA-4E8D-AE7B-BFD3181CDCBA}" presName="childTextArrow" presStyleLbl="fgAccFollowNode1" presStyleIdx="3" presStyleCnt="8">
        <dgm:presLayoutVars>
          <dgm:bulletEnabled val="1"/>
        </dgm:presLayoutVars>
      </dgm:prSet>
      <dgm:spPr/>
    </dgm:pt>
    <dgm:pt modelId="{45D5B353-E8EE-427A-B167-1F5B4288B76D}" type="pres">
      <dgm:prSet presAssocID="{AD69B941-9BF8-4DA4-AB11-C0E14F8BC561}" presName="childTextArrow" presStyleLbl="fgAccFollowNode1" presStyleIdx="4" presStyleCnt="8">
        <dgm:presLayoutVars>
          <dgm:bulletEnabled val="1"/>
        </dgm:presLayoutVars>
      </dgm:prSet>
      <dgm:spPr/>
    </dgm:pt>
    <dgm:pt modelId="{6AA3BE2B-961A-46A0-9F1D-74DEA4CEA64F}" type="pres">
      <dgm:prSet presAssocID="{22FD3E5E-F87E-40DD-8C2C-C9FB566EBFC4}" presName="childTextArrow" presStyleLbl="fgAccFollowNode1" presStyleIdx="5" presStyleCnt="8">
        <dgm:presLayoutVars>
          <dgm:bulletEnabled val="1"/>
        </dgm:presLayoutVars>
      </dgm:prSet>
      <dgm:spPr/>
    </dgm:pt>
    <dgm:pt modelId="{258BC045-1FA4-4B50-AE82-21D6F70FB9FD}" type="pres">
      <dgm:prSet presAssocID="{2AFD124D-696A-4FCE-8062-97B41A19A01D}" presName="childTextArrow" presStyleLbl="fgAccFollowNode1" presStyleIdx="6" presStyleCnt="8">
        <dgm:presLayoutVars>
          <dgm:bulletEnabled val="1"/>
        </dgm:presLayoutVars>
      </dgm:prSet>
      <dgm:spPr/>
    </dgm:pt>
    <dgm:pt modelId="{A09E385A-8009-42A6-B92D-9DB8255B78CC}" type="pres">
      <dgm:prSet presAssocID="{73609B94-C46A-4CE1-9DC2-D1B10246E5C6}" presName="childTextArrow" presStyleLbl="fgAccFollowNode1" presStyleIdx="7" presStyleCnt="8">
        <dgm:presLayoutVars>
          <dgm:bulletEnabled val="1"/>
        </dgm:presLayoutVars>
      </dgm:prSet>
      <dgm:spPr/>
    </dgm:pt>
  </dgm:ptLst>
  <dgm:cxnLst>
    <dgm:cxn modelId="{449CD200-2B58-4BAB-BBDE-06AF0BD6663D}" type="presOf" srcId="{C7B32ED5-6146-4C28-9353-4231726F4491}" destId="{189D2A06-8269-46CC-B658-72FEF9D6ADA1}" srcOrd="0" destOrd="0" presId="urn:microsoft.com/office/officeart/2005/8/layout/process4"/>
    <dgm:cxn modelId="{C8A6D701-B241-43AC-BAC8-BCB58F60E2C4}" type="presOf" srcId="{C9C36F25-53EC-4FFA-B2F1-B13F9CC197AE}" destId="{63BA6DF3-2761-4EA6-B79C-F358EE723D6B}" srcOrd="0" destOrd="0" presId="urn:microsoft.com/office/officeart/2005/8/layout/process4"/>
    <dgm:cxn modelId="{D385471A-2CFD-4A17-8F70-C8CC20F46685}" srcId="{ABFE0835-68F0-478A-A820-87452BD45609}" destId="{C9C36F25-53EC-4FFA-B2F1-B13F9CC197AE}" srcOrd="0" destOrd="0" parTransId="{42A4DD7E-AD07-4836-ABD3-A853D9179491}" sibTransId="{CFE7A337-9C10-4967-BFC8-4FB72FE5BC11}"/>
    <dgm:cxn modelId="{ED64BF22-F44B-488C-ACF7-8623A33A25F7}" srcId="{ABFE0835-68F0-478A-A820-87452BD45609}" destId="{22FD3E5E-F87E-40DD-8C2C-C9FB566EBFC4}" srcOrd="5" destOrd="0" parTransId="{3A120CFC-F931-4841-A45C-7BB2365E70CE}" sibTransId="{E77DB8FE-54D7-4473-BAD2-50FEDD92418D}"/>
    <dgm:cxn modelId="{5C7A262E-38B8-4A0F-ACE7-6FBA0B9E587E}" srcId="{ABFE0835-68F0-478A-A820-87452BD45609}" destId="{57E86F64-A5CA-4E8D-AE7B-BFD3181CDCBA}" srcOrd="3" destOrd="0" parTransId="{355B52E3-344F-44A5-9D94-CD112C0080EF}" sibTransId="{E74BF1BF-87F9-449D-A85C-FC2473334BB0}"/>
    <dgm:cxn modelId="{15209936-E0B3-412D-9BC8-9F0268A0B791}" type="presOf" srcId="{F003049A-B72C-4058-B697-BA8097EEC278}" destId="{62EFCE54-1F67-4765-9E61-CEC64235BABA}" srcOrd="0" destOrd="0" presId="urn:microsoft.com/office/officeart/2005/8/layout/process4"/>
    <dgm:cxn modelId="{41740E5E-6321-48D7-8ED0-0368EDCE7FA0}" srcId="{ABFE0835-68F0-478A-A820-87452BD45609}" destId="{C7B32ED5-6146-4C28-9353-4231726F4491}" srcOrd="2" destOrd="0" parTransId="{82A9FF90-312D-45D6-B932-393454270F46}" sibTransId="{5F133609-6718-4E86-86D5-4AC12A9A2D5B}"/>
    <dgm:cxn modelId="{3FCEC368-E5A8-4CB5-8155-506707DD1405}" srcId="{ABFE0835-68F0-478A-A820-87452BD45609}" destId="{73609B94-C46A-4CE1-9DC2-D1B10246E5C6}" srcOrd="7" destOrd="0" parTransId="{353A4D36-1A8E-4140-9B2B-F72DA2E1F980}" sibTransId="{0203D026-A654-4192-B07D-C90190F02462}"/>
    <dgm:cxn modelId="{97895D49-9302-4C9A-A875-16ACD20153EA}" type="presOf" srcId="{FF98F97F-CCAF-484F-AD1C-0EB560E4725A}" destId="{03E6CA6F-A632-4D56-AD48-2F57CA266286}" srcOrd="0" destOrd="0" presId="urn:microsoft.com/office/officeart/2005/8/layout/process4"/>
    <dgm:cxn modelId="{A5BD087B-EF53-4ED5-B91C-663B1647D497}" type="presOf" srcId="{21EE8C31-A8FC-4D59-B3B8-4BCE68524A95}" destId="{CE225653-ED7D-414F-A89D-49D14350CA0C}" srcOrd="0" destOrd="0" presId="urn:microsoft.com/office/officeart/2005/8/layout/process4"/>
    <dgm:cxn modelId="{73E7EA7E-8993-4C22-9C84-5E1D8FE13B63}" type="presOf" srcId="{2AFD124D-696A-4FCE-8062-97B41A19A01D}" destId="{258BC045-1FA4-4B50-AE82-21D6F70FB9FD}" srcOrd="0" destOrd="0" presId="urn:microsoft.com/office/officeart/2005/8/layout/process4"/>
    <dgm:cxn modelId="{26351480-51EF-4AA4-BA52-A341F73FCB66}" type="presOf" srcId="{22FD3E5E-F87E-40DD-8C2C-C9FB566EBFC4}" destId="{6AA3BE2B-961A-46A0-9F1D-74DEA4CEA64F}" srcOrd="0" destOrd="0" presId="urn:microsoft.com/office/officeart/2005/8/layout/process4"/>
    <dgm:cxn modelId="{5EE3B682-4A36-401E-B8B8-7E74778D2C1D}" srcId="{FF98F97F-CCAF-484F-AD1C-0EB560E4725A}" destId="{ABFE0835-68F0-478A-A820-87452BD45609}" srcOrd="0" destOrd="0" parTransId="{AD83EBFF-0D22-472A-B9B0-0070F127294F}" sibTransId="{59286FB0-653D-4260-B775-E3B87DFE0710}"/>
    <dgm:cxn modelId="{494FA684-339D-4F5C-9452-D18033DD57AF}" type="presOf" srcId="{ABFE0835-68F0-478A-A820-87452BD45609}" destId="{4E59ECA0-7F9B-4A91-8CDA-CE0DA0FF6986}" srcOrd="1" destOrd="0" presId="urn:microsoft.com/office/officeart/2005/8/layout/process4"/>
    <dgm:cxn modelId="{A78EB789-8BA7-4E14-A0D4-619E4CAD4700}" srcId="{ABFE0835-68F0-478A-A820-87452BD45609}" destId="{F003049A-B72C-4058-B697-BA8097EEC278}" srcOrd="1" destOrd="0" parTransId="{BE0C1712-EDF1-49A9-BA29-75526AC3777A}" sibTransId="{E7D17262-4743-4385-81C0-46D5BAACA3D5}"/>
    <dgm:cxn modelId="{2CE3B190-64E2-45CB-89D6-ABC7A03A35C3}" type="presOf" srcId="{57E86F64-A5CA-4E8D-AE7B-BFD3181CDCBA}" destId="{F554F66E-AB0C-4CD9-A77C-875506BF6F24}" srcOrd="0" destOrd="0" presId="urn:microsoft.com/office/officeart/2005/8/layout/process4"/>
    <dgm:cxn modelId="{3CB54C96-536E-4E25-B02D-A4AF7D06D327}" type="presOf" srcId="{AD69B941-9BF8-4DA4-AB11-C0E14F8BC561}" destId="{45D5B353-E8EE-427A-B167-1F5B4288B76D}" srcOrd="0" destOrd="0" presId="urn:microsoft.com/office/officeart/2005/8/layout/process4"/>
    <dgm:cxn modelId="{1DDD26A2-912B-42A3-B9E4-95F4035AD8E7}" type="presOf" srcId="{ABFE0835-68F0-478A-A820-87452BD45609}" destId="{39D84978-FD2C-46DD-82FF-D0A1958EE742}" srcOrd="0" destOrd="0" presId="urn:microsoft.com/office/officeart/2005/8/layout/process4"/>
    <dgm:cxn modelId="{C34DFBAE-4FA7-456F-8A7D-6D35EB29D3D1}" srcId="{ABFE0835-68F0-478A-A820-87452BD45609}" destId="{AD69B941-9BF8-4DA4-AB11-C0E14F8BC561}" srcOrd="4" destOrd="0" parTransId="{32E9B671-72E4-42C7-8906-7C09A96611E9}" sibTransId="{04E437F8-A813-4DD9-A71A-056A90D7E63C}"/>
    <dgm:cxn modelId="{9CA327B6-30F0-468F-9F56-6EE034DEDC91}" srcId="{FF98F97F-CCAF-484F-AD1C-0EB560E4725A}" destId="{21EE8C31-A8FC-4D59-B3B8-4BCE68524A95}" srcOrd="1" destOrd="0" parTransId="{7E460199-AF02-4BF1-BB3E-9C534AA03B7B}" sibTransId="{F6790B83-C740-4809-B8D5-CE58462C9482}"/>
    <dgm:cxn modelId="{6CC9ADC8-9AF7-4EE0-9D7C-F51BC6882A46}" srcId="{ABFE0835-68F0-478A-A820-87452BD45609}" destId="{2AFD124D-696A-4FCE-8062-97B41A19A01D}" srcOrd="6" destOrd="0" parTransId="{DEE4752A-B1EF-4A5E-8A8C-65BBDB83D18C}" sibTransId="{973BC7FD-7E27-4F77-B4BB-762EDA79B47A}"/>
    <dgm:cxn modelId="{91E4A6DC-D553-413C-9020-7FA603759830}" type="presOf" srcId="{73609B94-C46A-4CE1-9DC2-D1B10246E5C6}" destId="{A09E385A-8009-42A6-B92D-9DB8255B78CC}" srcOrd="0" destOrd="0" presId="urn:microsoft.com/office/officeart/2005/8/layout/process4"/>
    <dgm:cxn modelId="{38FD9426-8199-429B-A6E4-30450E468101}" type="presParOf" srcId="{03E6CA6F-A632-4D56-AD48-2F57CA266286}" destId="{CF12F013-8DF2-4837-BD6D-B9A49D4AEC33}" srcOrd="0" destOrd="0" presId="urn:microsoft.com/office/officeart/2005/8/layout/process4"/>
    <dgm:cxn modelId="{3BB47032-E5BA-4523-AC96-6FACA86D8C48}" type="presParOf" srcId="{CF12F013-8DF2-4837-BD6D-B9A49D4AEC33}" destId="{CE225653-ED7D-414F-A89D-49D14350CA0C}" srcOrd="0" destOrd="0" presId="urn:microsoft.com/office/officeart/2005/8/layout/process4"/>
    <dgm:cxn modelId="{FC7F6CB9-4531-4550-9EB0-699D8804200E}" type="presParOf" srcId="{03E6CA6F-A632-4D56-AD48-2F57CA266286}" destId="{AA64103C-F5BC-489E-9D91-F5508E814C29}" srcOrd="1" destOrd="0" presId="urn:microsoft.com/office/officeart/2005/8/layout/process4"/>
    <dgm:cxn modelId="{04EE19CC-FE8C-4C92-9929-4713496BBCFB}" type="presParOf" srcId="{03E6CA6F-A632-4D56-AD48-2F57CA266286}" destId="{ED59ECE1-1D21-43BC-B73A-D3DCFD5D55F5}" srcOrd="2" destOrd="0" presId="urn:microsoft.com/office/officeart/2005/8/layout/process4"/>
    <dgm:cxn modelId="{A584A0FD-AE5E-41FE-82FB-6ED1A0CC66BC}" type="presParOf" srcId="{ED59ECE1-1D21-43BC-B73A-D3DCFD5D55F5}" destId="{39D84978-FD2C-46DD-82FF-D0A1958EE742}" srcOrd="0" destOrd="0" presId="urn:microsoft.com/office/officeart/2005/8/layout/process4"/>
    <dgm:cxn modelId="{5A08E1CF-D0B7-4B91-8929-90EA343CB7FE}" type="presParOf" srcId="{ED59ECE1-1D21-43BC-B73A-D3DCFD5D55F5}" destId="{4E59ECA0-7F9B-4A91-8CDA-CE0DA0FF6986}" srcOrd="1" destOrd="0" presId="urn:microsoft.com/office/officeart/2005/8/layout/process4"/>
    <dgm:cxn modelId="{661CF7DC-C635-4101-9230-1593948C62F8}" type="presParOf" srcId="{ED59ECE1-1D21-43BC-B73A-D3DCFD5D55F5}" destId="{50E64819-4AF6-4710-A9A7-4DF05777F32D}" srcOrd="2" destOrd="0" presId="urn:microsoft.com/office/officeart/2005/8/layout/process4"/>
    <dgm:cxn modelId="{B8ECA7C3-4809-436E-A114-C69BE92FE51D}" type="presParOf" srcId="{50E64819-4AF6-4710-A9A7-4DF05777F32D}" destId="{63BA6DF3-2761-4EA6-B79C-F358EE723D6B}" srcOrd="0" destOrd="0" presId="urn:microsoft.com/office/officeart/2005/8/layout/process4"/>
    <dgm:cxn modelId="{3C647DC3-530B-4786-9BFE-0CE9E31DFAC8}" type="presParOf" srcId="{50E64819-4AF6-4710-A9A7-4DF05777F32D}" destId="{62EFCE54-1F67-4765-9E61-CEC64235BABA}" srcOrd="1" destOrd="0" presId="urn:microsoft.com/office/officeart/2005/8/layout/process4"/>
    <dgm:cxn modelId="{3F8109CC-9D7D-4BB9-BA82-D2D7615F56A1}" type="presParOf" srcId="{50E64819-4AF6-4710-A9A7-4DF05777F32D}" destId="{189D2A06-8269-46CC-B658-72FEF9D6ADA1}" srcOrd="2" destOrd="0" presId="urn:microsoft.com/office/officeart/2005/8/layout/process4"/>
    <dgm:cxn modelId="{C9F10226-4A0E-48C8-BD2C-054F390F800E}" type="presParOf" srcId="{50E64819-4AF6-4710-A9A7-4DF05777F32D}" destId="{F554F66E-AB0C-4CD9-A77C-875506BF6F24}" srcOrd="3" destOrd="0" presId="urn:microsoft.com/office/officeart/2005/8/layout/process4"/>
    <dgm:cxn modelId="{CB646E39-3801-447F-8A39-D634795AC32D}" type="presParOf" srcId="{50E64819-4AF6-4710-A9A7-4DF05777F32D}" destId="{45D5B353-E8EE-427A-B167-1F5B4288B76D}" srcOrd="4" destOrd="0" presId="urn:microsoft.com/office/officeart/2005/8/layout/process4"/>
    <dgm:cxn modelId="{CBBC6DFF-D2D7-4636-B448-B8EF6F4B8AFB}" type="presParOf" srcId="{50E64819-4AF6-4710-A9A7-4DF05777F32D}" destId="{6AA3BE2B-961A-46A0-9F1D-74DEA4CEA64F}" srcOrd="5" destOrd="0" presId="urn:microsoft.com/office/officeart/2005/8/layout/process4"/>
    <dgm:cxn modelId="{B2ACDB07-420E-4413-8DBD-C43FC62DF98D}" type="presParOf" srcId="{50E64819-4AF6-4710-A9A7-4DF05777F32D}" destId="{258BC045-1FA4-4B50-AE82-21D6F70FB9FD}" srcOrd="6" destOrd="0" presId="urn:microsoft.com/office/officeart/2005/8/layout/process4"/>
    <dgm:cxn modelId="{A3EF362E-6D3D-476D-AB3C-4864E84ECC8D}" type="presParOf" srcId="{50E64819-4AF6-4710-A9A7-4DF05777F32D}" destId="{A09E385A-8009-42A6-B92D-9DB8255B78CC}" srcOrd="7"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BBBE167-9AEC-446A-B2AE-B5031D26826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B200512-C9D1-41D2-B83E-29C52FFB9AF7}">
      <dgm:prSet/>
      <dgm:spPr/>
      <dgm:t>
        <a:bodyPr/>
        <a:lstStyle/>
        <a:p>
          <a:pPr algn="ctr"/>
          <a:r>
            <a:rPr lang="en-US" b="1" i="0" baseline="0" dirty="0"/>
            <a:t>POTS </a:t>
          </a:r>
        </a:p>
        <a:p>
          <a:pPr algn="ctr"/>
          <a:r>
            <a:rPr lang="en-US" b="1" i="0" baseline="0" dirty="0"/>
            <a:t>(Plain Old Telephone Service) line replacement</a:t>
          </a:r>
        </a:p>
        <a:p>
          <a:pPr algn="ctr"/>
          <a:r>
            <a:rPr lang="en-US" b="1" i="0" baseline="0" dirty="0"/>
            <a:t>Process of replacing traditional copper lines with newer technology, such as digital or internet-based systems. </a:t>
          </a:r>
          <a:endParaRPr lang="en-US" dirty="0"/>
        </a:p>
      </dgm:t>
    </dgm:pt>
    <dgm:pt modelId="{51A3A4C5-A2E6-4710-A322-F6D1511AC60C}" type="parTrans" cxnId="{D66F45DF-BA27-4FD5-A399-3268BD0A3E9B}">
      <dgm:prSet/>
      <dgm:spPr/>
      <dgm:t>
        <a:bodyPr/>
        <a:lstStyle/>
        <a:p>
          <a:endParaRPr lang="en-US"/>
        </a:p>
      </dgm:t>
    </dgm:pt>
    <dgm:pt modelId="{AA9DAD52-CB3A-4AA9-8B90-9376B1FBBE4F}" type="sibTrans" cxnId="{D66F45DF-BA27-4FD5-A399-3268BD0A3E9B}">
      <dgm:prSet/>
      <dgm:spPr/>
      <dgm:t>
        <a:bodyPr/>
        <a:lstStyle/>
        <a:p>
          <a:endParaRPr lang="en-US"/>
        </a:p>
      </dgm:t>
    </dgm:pt>
    <dgm:pt modelId="{2015D519-1936-4626-91A0-34617E2B63CC}">
      <dgm:prSet/>
      <dgm:spPr/>
      <dgm:t>
        <a:bodyPr/>
        <a:lstStyle/>
        <a:p>
          <a:pPr algn="ctr"/>
          <a:r>
            <a:rPr lang="en-US" b="1" i="0" baseline="0" dirty="0"/>
            <a:t>Includes replacing analog telephone lines with digital lines, or replacing traditional telephone infrastructure with internet-based voice over IP (VoIP) systems. </a:t>
          </a:r>
          <a:endParaRPr lang="en-US" dirty="0"/>
        </a:p>
      </dgm:t>
    </dgm:pt>
    <dgm:pt modelId="{B6A83AAA-6606-41D8-9317-D927E56468CF}" type="parTrans" cxnId="{84914B33-2122-4DBB-934C-BD3B4590DE82}">
      <dgm:prSet/>
      <dgm:spPr/>
      <dgm:t>
        <a:bodyPr/>
        <a:lstStyle/>
        <a:p>
          <a:endParaRPr lang="en-US"/>
        </a:p>
      </dgm:t>
    </dgm:pt>
    <dgm:pt modelId="{91AC03A4-1633-4AAE-B55E-D1845E3F4841}" type="sibTrans" cxnId="{84914B33-2122-4DBB-934C-BD3B4590DE82}">
      <dgm:prSet/>
      <dgm:spPr/>
      <dgm:t>
        <a:bodyPr/>
        <a:lstStyle/>
        <a:p>
          <a:endParaRPr lang="en-US"/>
        </a:p>
      </dgm:t>
    </dgm:pt>
    <dgm:pt modelId="{BEB8AEB6-A3D3-4AA6-B801-B16BBE049AC4}">
      <dgm:prSet/>
      <dgm:spPr/>
      <dgm:t>
        <a:bodyPr/>
        <a:lstStyle/>
        <a:p>
          <a:pPr algn="ctr"/>
          <a:r>
            <a:rPr lang="en-US" b="1" i="0" baseline="0" dirty="0"/>
            <a:t>Goal of POTS line replacement:</a:t>
          </a:r>
        </a:p>
        <a:p>
          <a:pPr algn="ctr"/>
          <a:r>
            <a:rPr lang="en-US" b="1" i="0" baseline="0" dirty="0"/>
            <a:t>To improve the reliability and capabilities of telephone service while also reducing costs.</a:t>
          </a:r>
          <a:endParaRPr lang="en-US" dirty="0"/>
        </a:p>
      </dgm:t>
    </dgm:pt>
    <dgm:pt modelId="{2EEBE826-9C62-4F49-8DC6-F714170B89FD}" type="parTrans" cxnId="{C4C3FDA3-FF41-4F4E-A7C4-DEDC5A2B783E}">
      <dgm:prSet/>
      <dgm:spPr/>
      <dgm:t>
        <a:bodyPr/>
        <a:lstStyle/>
        <a:p>
          <a:endParaRPr lang="en-US"/>
        </a:p>
      </dgm:t>
    </dgm:pt>
    <dgm:pt modelId="{E365F3D8-E15C-4C54-AEDC-C23416E51438}" type="sibTrans" cxnId="{C4C3FDA3-FF41-4F4E-A7C4-DEDC5A2B783E}">
      <dgm:prSet/>
      <dgm:spPr/>
      <dgm:t>
        <a:bodyPr/>
        <a:lstStyle/>
        <a:p>
          <a:endParaRPr lang="en-US"/>
        </a:p>
      </dgm:t>
    </dgm:pt>
    <dgm:pt modelId="{945E585B-6108-4750-B848-3E25EF4BAB05}" type="pres">
      <dgm:prSet presAssocID="{6BBBE167-9AEC-446A-B2AE-B5031D26826A}" presName="root" presStyleCnt="0">
        <dgm:presLayoutVars>
          <dgm:dir/>
          <dgm:resizeHandles val="exact"/>
        </dgm:presLayoutVars>
      </dgm:prSet>
      <dgm:spPr/>
    </dgm:pt>
    <dgm:pt modelId="{C1269CF9-BF41-40E8-946A-CDF721ADD449}" type="pres">
      <dgm:prSet presAssocID="{4B200512-C9D1-41D2-B83E-29C52FFB9AF7}" presName="compNode" presStyleCnt="0"/>
      <dgm:spPr/>
    </dgm:pt>
    <dgm:pt modelId="{8AA28CC9-1A20-4F5E-A01E-52274C17B53F}" type="pres">
      <dgm:prSet presAssocID="{4B200512-C9D1-41D2-B83E-29C52FFB9AF7}" presName="bgRect" presStyleLbl="bgShp" presStyleIdx="0" presStyleCnt="3"/>
      <dgm:spPr/>
    </dgm:pt>
    <dgm:pt modelId="{5E9B2847-6F91-4AF9-B4F7-9C99308A2CB9}" type="pres">
      <dgm:prSet presAssocID="{4B200512-C9D1-41D2-B83E-29C52FFB9AF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peaker Phone"/>
        </a:ext>
      </dgm:extLst>
    </dgm:pt>
    <dgm:pt modelId="{C8509D5A-78B9-47DD-8992-8FE5A820FBAF}" type="pres">
      <dgm:prSet presAssocID="{4B200512-C9D1-41D2-B83E-29C52FFB9AF7}" presName="spaceRect" presStyleCnt="0"/>
      <dgm:spPr/>
    </dgm:pt>
    <dgm:pt modelId="{E3314AB8-CF15-4783-860D-55591461E1CC}" type="pres">
      <dgm:prSet presAssocID="{4B200512-C9D1-41D2-B83E-29C52FFB9AF7}" presName="parTx" presStyleLbl="revTx" presStyleIdx="0" presStyleCnt="3">
        <dgm:presLayoutVars>
          <dgm:chMax val="0"/>
          <dgm:chPref val="0"/>
        </dgm:presLayoutVars>
      </dgm:prSet>
      <dgm:spPr/>
    </dgm:pt>
    <dgm:pt modelId="{ED432274-EA8F-402F-96C4-0D12844A7AFD}" type="pres">
      <dgm:prSet presAssocID="{AA9DAD52-CB3A-4AA9-8B90-9376B1FBBE4F}" presName="sibTrans" presStyleCnt="0"/>
      <dgm:spPr/>
    </dgm:pt>
    <dgm:pt modelId="{D932D628-E89A-47CA-8202-63DB5B617FA2}" type="pres">
      <dgm:prSet presAssocID="{2015D519-1936-4626-91A0-34617E2B63CC}" presName="compNode" presStyleCnt="0"/>
      <dgm:spPr/>
    </dgm:pt>
    <dgm:pt modelId="{D4E979F3-5026-4664-8333-A1C58AE14288}" type="pres">
      <dgm:prSet presAssocID="{2015D519-1936-4626-91A0-34617E2B63CC}" presName="bgRect" presStyleLbl="bgShp" presStyleIdx="1" presStyleCnt="3"/>
      <dgm:spPr/>
    </dgm:pt>
    <dgm:pt modelId="{7E0BE122-2EF4-44CB-8F84-B377BEAFFB91}" type="pres">
      <dgm:prSet presAssocID="{2015D519-1936-4626-91A0-34617E2B63CC}"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ll center"/>
        </a:ext>
      </dgm:extLst>
    </dgm:pt>
    <dgm:pt modelId="{8D192C3B-6CAB-4CB3-9EB3-7CAD6438C509}" type="pres">
      <dgm:prSet presAssocID="{2015D519-1936-4626-91A0-34617E2B63CC}" presName="spaceRect" presStyleCnt="0"/>
      <dgm:spPr/>
    </dgm:pt>
    <dgm:pt modelId="{C40F17E1-1536-4080-9C98-1B3E2004CE47}" type="pres">
      <dgm:prSet presAssocID="{2015D519-1936-4626-91A0-34617E2B63CC}" presName="parTx" presStyleLbl="revTx" presStyleIdx="1" presStyleCnt="3">
        <dgm:presLayoutVars>
          <dgm:chMax val="0"/>
          <dgm:chPref val="0"/>
        </dgm:presLayoutVars>
      </dgm:prSet>
      <dgm:spPr/>
    </dgm:pt>
    <dgm:pt modelId="{0989070D-DC0E-420A-BC0C-304FA5CDD55A}" type="pres">
      <dgm:prSet presAssocID="{91AC03A4-1633-4AAE-B55E-D1845E3F4841}" presName="sibTrans" presStyleCnt="0"/>
      <dgm:spPr/>
    </dgm:pt>
    <dgm:pt modelId="{C8A3273A-7057-4DF1-B9EA-F49DA2AB8172}" type="pres">
      <dgm:prSet presAssocID="{BEB8AEB6-A3D3-4AA6-B801-B16BBE049AC4}" presName="compNode" presStyleCnt="0"/>
      <dgm:spPr/>
    </dgm:pt>
    <dgm:pt modelId="{5184B737-353E-41FD-B711-2A7FCCD0E86F}" type="pres">
      <dgm:prSet presAssocID="{BEB8AEB6-A3D3-4AA6-B801-B16BBE049AC4}" presName="bgRect" presStyleLbl="bgShp" presStyleIdx="2" presStyleCnt="3"/>
      <dgm:spPr/>
    </dgm:pt>
    <dgm:pt modelId="{FA51539B-E389-4D3B-9513-C6AEEB37372B}" type="pres">
      <dgm:prSet presAssocID="{BEB8AEB6-A3D3-4AA6-B801-B16BBE049AC4}"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eceiver"/>
        </a:ext>
      </dgm:extLst>
    </dgm:pt>
    <dgm:pt modelId="{302BA043-04C4-4E8E-8A30-5193D5D10C61}" type="pres">
      <dgm:prSet presAssocID="{BEB8AEB6-A3D3-4AA6-B801-B16BBE049AC4}" presName="spaceRect" presStyleCnt="0"/>
      <dgm:spPr/>
    </dgm:pt>
    <dgm:pt modelId="{C84BCBEE-CB74-4EF6-8666-8AB646D11CBF}" type="pres">
      <dgm:prSet presAssocID="{BEB8AEB6-A3D3-4AA6-B801-B16BBE049AC4}" presName="parTx" presStyleLbl="revTx" presStyleIdx="2" presStyleCnt="3">
        <dgm:presLayoutVars>
          <dgm:chMax val="0"/>
          <dgm:chPref val="0"/>
        </dgm:presLayoutVars>
      </dgm:prSet>
      <dgm:spPr/>
    </dgm:pt>
  </dgm:ptLst>
  <dgm:cxnLst>
    <dgm:cxn modelId="{96B30E1A-FD36-4D88-ABB7-999214744C8A}" type="presOf" srcId="{2015D519-1936-4626-91A0-34617E2B63CC}" destId="{C40F17E1-1536-4080-9C98-1B3E2004CE47}" srcOrd="0" destOrd="0" presId="urn:microsoft.com/office/officeart/2018/2/layout/IconVerticalSolidList"/>
    <dgm:cxn modelId="{84914B33-2122-4DBB-934C-BD3B4590DE82}" srcId="{6BBBE167-9AEC-446A-B2AE-B5031D26826A}" destId="{2015D519-1936-4626-91A0-34617E2B63CC}" srcOrd="1" destOrd="0" parTransId="{B6A83AAA-6606-41D8-9317-D927E56468CF}" sibTransId="{91AC03A4-1633-4AAE-B55E-D1845E3F4841}"/>
    <dgm:cxn modelId="{D7ADAE33-CD63-4858-BE32-4ED76DD6346F}" type="presOf" srcId="{4B200512-C9D1-41D2-B83E-29C52FFB9AF7}" destId="{E3314AB8-CF15-4783-860D-55591461E1CC}" srcOrd="0" destOrd="0" presId="urn:microsoft.com/office/officeart/2018/2/layout/IconVerticalSolidList"/>
    <dgm:cxn modelId="{5D95D869-1129-424D-9386-B96D36FFBA0D}" type="presOf" srcId="{6BBBE167-9AEC-446A-B2AE-B5031D26826A}" destId="{945E585B-6108-4750-B848-3E25EF4BAB05}" srcOrd="0" destOrd="0" presId="urn:microsoft.com/office/officeart/2018/2/layout/IconVerticalSolidList"/>
    <dgm:cxn modelId="{C4C3FDA3-FF41-4F4E-A7C4-DEDC5A2B783E}" srcId="{6BBBE167-9AEC-446A-B2AE-B5031D26826A}" destId="{BEB8AEB6-A3D3-4AA6-B801-B16BBE049AC4}" srcOrd="2" destOrd="0" parTransId="{2EEBE826-9C62-4F49-8DC6-F714170B89FD}" sibTransId="{E365F3D8-E15C-4C54-AEDC-C23416E51438}"/>
    <dgm:cxn modelId="{EE4FACBE-DAB0-4C27-8D34-A14573E909DC}" type="presOf" srcId="{BEB8AEB6-A3D3-4AA6-B801-B16BBE049AC4}" destId="{C84BCBEE-CB74-4EF6-8666-8AB646D11CBF}" srcOrd="0" destOrd="0" presId="urn:microsoft.com/office/officeart/2018/2/layout/IconVerticalSolidList"/>
    <dgm:cxn modelId="{D66F45DF-BA27-4FD5-A399-3268BD0A3E9B}" srcId="{6BBBE167-9AEC-446A-B2AE-B5031D26826A}" destId="{4B200512-C9D1-41D2-B83E-29C52FFB9AF7}" srcOrd="0" destOrd="0" parTransId="{51A3A4C5-A2E6-4710-A322-F6D1511AC60C}" sibTransId="{AA9DAD52-CB3A-4AA9-8B90-9376B1FBBE4F}"/>
    <dgm:cxn modelId="{0F4586C3-63AB-4124-A662-4E4695151C0A}" type="presParOf" srcId="{945E585B-6108-4750-B848-3E25EF4BAB05}" destId="{C1269CF9-BF41-40E8-946A-CDF721ADD449}" srcOrd="0" destOrd="0" presId="urn:microsoft.com/office/officeart/2018/2/layout/IconVerticalSolidList"/>
    <dgm:cxn modelId="{CC8E393B-2058-4345-98B0-D0AC42673BC2}" type="presParOf" srcId="{C1269CF9-BF41-40E8-946A-CDF721ADD449}" destId="{8AA28CC9-1A20-4F5E-A01E-52274C17B53F}" srcOrd="0" destOrd="0" presId="urn:microsoft.com/office/officeart/2018/2/layout/IconVerticalSolidList"/>
    <dgm:cxn modelId="{5394F8AC-BA3E-417B-A966-C09FCAC5CC75}" type="presParOf" srcId="{C1269CF9-BF41-40E8-946A-CDF721ADD449}" destId="{5E9B2847-6F91-4AF9-B4F7-9C99308A2CB9}" srcOrd="1" destOrd="0" presId="urn:microsoft.com/office/officeart/2018/2/layout/IconVerticalSolidList"/>
    <dgm:cxn modelId="{DCCB0960-381A-4E54-8DEE-F7B989DEBBB7}" type="presParOf" srcId="{C1269CF9-BF41-40E8-946A-CDF721ADD449}" destId="{C8509D5A-78B9-47DD-8992-8FE5A820FBAF}" srcOrd="2" destOrd="0" presId="urn:microsoft.com/office/officeart/2018/2/layout/IconVerticalSolidList"/>
    <dgm:cxn modelId="{876DB715-2A67-4E82-B501-058D28EE3A79}" type="presParOf" srcId="{C1269CF9-BF41-40E8-946A-CDF721ADD449}" destId="{E3314AB8-CF15-4783-860D-55591461E1CC}" srcOrd="3" destOrd="0" presId="urn:microsoft.com/office/officeart/2018/2/layout/IconVerticalSolidList"/>
    <dgm:cxn modelId="{75B4B7DF-6521-4146-B587-56BF2368880C}" type="presParOf" srcId="{945E585B-6108-4750-B848-3E25EF4BAB05}" destId="{ED432274-EA8F-402F-96C4-0D12844A7AFD}" srcOrd="1" destOrd="0" presId="urn:microsoft.com/office/officeart/2018/2/layout/IconVerticalSolidList"/>
    <dgm:cxn modelId="{B35142EF-F789-4BE2-BF90-079AC82A4CAB}" type="presParOf" srcId="{945E585B-6108-4750-B848-3E25EF4BAB05}" destId="{D932D628-E89A-47CA-8202-63DB5B617FA2}" srcOrd="2" destOrd="0" presId="urn:microsoft.com/office/officeart/2018/2/layout/IconVerticalSolidList"/>
    <dgm:cxn modelId="{173512CD-E51C-4D85-8D0D-932407C3DE90}" type="presParOf" srcId="{D932D628-E89A-47CA-8202-63DB5B617FA2}" destId="{D4E979F3-5026-4664-8333-A1C58AE14288}" srcOrd="0" destOrd="0" presId="urn:microsoft.com/office/officeart/2018/2/layout/IconVerticalSolidList"/>
    <dgm:cxn modelId="{E0D3DFFD-C865-46F2-BA58-31810C5448AE}" type="presParOf" srcId="{D932D628-E89A-47CA-8202-63DB5B617FA2}" destId="{7E0BE122-2EF4-44CB-8F84-B377BEAFFB91}" srcOrd="1" destOrd="0" presId="urn:microsoft.com/office/officeart/2018/2/layout/IconVerticalSolidList"/>
    <dgm:cxn modelId="{6EDA1017-9797-4523-B83A-9C60C120923A}" type="presParOf" srcId="{D932D628-E89A-47CA-8202-63DB5B617FA2}" destId="{8D192C3B-6CAB-4CB3-9EB3-7CAD6438C509}" srcOrd="2" destOrd="0" presId="urn:microsoft.com/office/officeart/2018/2/layout/IconVerticalSolidList"/>
    <dgm:cxn modelId="{5E89CACE-3471-4E7C-BDD0-19F3B2228081}" type="presParOf" srcId="{D932D628-E89A-47CA-8202-63DB5B617FA2}" destId="{C40F17E1-1536-4080-9C98-1B3E2004CE47}" srcOrd="3" destOrd="0" presId="urn:microsoft.com/office/officeart/2018/2/layout/IconVerticalSolidList"/>
    <dgm:cxn modelId="{590F0285-EBF3-4F24-AC12-3024A7D99589}" type="presParOf" srcId="{945E585B-6108-4750-B848-3E25EF4BAB05}" destId="{0989070D-DC0E-420A-BC0C-304FA5CDD55A}" srcOrd="3" destOrd="0" presId="urn:microsoft.com/office/officeart/2018/2/layout/IconVerticalSolidList"/>
    <dgm:cxn modelId="{6C2A5DCA-7DA8-4471-AE3E-DC390549FCE6}" type="presParOf" srcId="{945E585B-6108-4750-B848-3E25EF4BAB05}" destId="{C8A3273A-7057-4DF1-B9EA-F49DA2AB8172}" srcOrd="4" destOrd="0" presId="urn:microsoft.com/office/officeart/2018/2/layout/IconVerticalSolidList"/>
    <dgm:cxn modelId="{6ED53ECD-DE35-4503-A26E-1CFB68366ACD}" type="presParOf" srcId="{C8A3273A-7057-4DF1-B9EA-F49DA2AB8172}" destId="{5184B737-353E-41FD-B711-2A7FCCD0E86F}" srcOrd="0" destOrd="0" presId="urn:microsoft.com/office/officeart/2018/2/layout/IconVerticalSolidList"/>
    <dgm:cxn modelId="{1FE04439-5CE0-4DD0-A747-6FC291CAEE62}" type="presParOf" srcId="{C8A3273A-7057-4DF1-B9EA-F49DA2AB8172}" destId="{FA51539B-E389-4D3B-9513-C6AEEB37372B}" srcOrd="1" destOrd="0" presId="urn:microsoft.com/office/officeart/2018/2/layout/IconVerticalSolidList"/>
    <dgm:cxn modelId="{5766CD72-FA23-4C17-87EF-76989B3F0047}" type="presParOf" srcId="{C8A3273A-7057-4DF1-B9EA-F49DA2AB8172}" destId="{302BA043-04C4-4E8E-8A30-5193D5D10C61}" srcOrd="2" destOrd="0" presId="urn:microsoft.com/office/officeart/2018/2/layout/IconVerticalSolidList"/>
    <dgm:cxn modelId="{EA5661B0-DB1A-4795-95C4-0447A98444CC}" type="presParOf" srcId="{C8A3273A-7057-4DF1-B9EA-F49DA2AB8172}" destId="{C84BCBEE-CB74-4EF6-8666-8AB646D11CBF}"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86B832-D47F-4678-AAE7-359AD166CACA}">
      <dsp:nvSpPr>
        <dsp:cNvPr id="0" name=""/>
        <dsp:cNvSpPr/>
      </dsp:nvSpPr>
      <dsp:spPr>
        <a:xfrm>
          <a:off x="388800" y="73704"/>
          <a:ext cx="985717" cy="985717"/>
        </a:xfrm>
        <a:prstGeom prst="ellipse">
          <a:avLst/>
        </a:prstGeom>
        <a:solidFill>
          <a:srgbClr val="E4EEF1"/>
        </a:solidFill>
        <a:ln w="28575" cap="flat" cmpd="sng" algn="ctr">
          <a:solidFill>
            <a:srgbClr val="2C1520"/>
          </a:solidFill>
          <a:prstDash val="solid"/>
        </a:ln>
        <a:effectLst/>
      </dsp:spPr>
      <dsp:style>
        <a:lnRef idx="2">
          <a:schemeClr val="accent4"/>
        </a:lnRef>
        <a:fillRef idx="1">
          <a:schemeClr val="lt1"/>
        </a:fillRef>
        <a:effectRef idx="0">
          <a:schemeClr val="accent4"/>
        </a:effectRef>
        <a:fontRef idx="minor">
          <a:schemeClr val="dk1"/>
        </a:fontRef>
      </dsp:style>
    </dsp:sp>
    <dsp:sp modelId="{46CA103C-A6BB-4DF3-B21F-7CAE7AE2A27E}">
      <dsp:nvSpPr>
        <dsp:cNvPr id="0" name=""/>
        <dsp:cNvSpPr/>
      </dsp:nvSpPr>
      <dsp:spPr>
        <a:xfrm>
          <a:off x="595800" y="280705"/>
          <a:ext cx="571716" cy="57171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51D7A4-6FA6-4483-9B4F-1DA9311B1EDA}">
      <dsp:nvSpPr>
        <dsp:cNvPr id="0" name=""/>
        <dsp:cNvSpPr/>
      </dsp:nvSpPr>
      <dsp:spPr>
        <a:xfrm>
          <a:off x="1585743" y="73704"/>
          <a:ext cx="2323478" cy="985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latin typeface="Montserrat Medium" panose="00000600000000000000" pitchFamily="2" charset="0"/>
            </a:rPr>
            <a:t>Value-added reseller experienced in cellular connectivity for over 16-years</a:t>
          </a:r>
        </a:p>
      </dsp:txBody>
      <dsp:txXfrm>
        <a:off x="1585743" y="73704"/>
        <a:ext cx="2323478" cy="985717"/>
      </dsp:txXfrm>
    </dsp:sp>
    <dsp:sp modelId="{FB571FFE-0697-48FB-8EF1-D7BD0678FB89}">
      <dsp:nvSpPr>
        <dsp:cNvPr id="0" name=""/>
        <dsp:cNvSpPr/>
      </dsp:nvSpPr>
      <dsp:spPr>
        <a:xfrm>
          <a:off x="4314069" y="73704"/>
          <a:ext cx="985717" cy="985717"/>
        </a:xfrm>
        <a:prstGeom prst="ellipse">
          <a:avLst/>
        </a:prstGeom>
        <a:solidFill>
          <a:srgbClr val="E4EEF1"/>
        </a:solidFill>
        <a:ln w="28575">
          <a:solidFill>
            <a:srgbClr val="2C1520"/>
          </a:solidFill>
        </a:ln>
        <a:effectLst/>
      </dsp:spPr>
      <dsp:style>
        <a:lnRef idx="0">
          <a:scrgbClr r="0" g="0" b="0"/>
        </a:lnRef>
        <a:fillRef idx="1">
          <a:scrgbClr r="0" g="0" b="0"/>
        </a:fillRef>
        <a:effectRef idx="0">
          <a:scrgbClr r="0" g="0" b="0"/>
        </a:effectRef>
        <a:fontRef idx="minor"/>
      </dsp:style>
    </dsp:sp>
    <dsp:sp modelId="{C9977C8C-CDBB-424F-9EB2-8AF04FDF7787}">
      <dsp:nvSpPr>
        <dsp:cNvPr id="0" name=""/>
        <dsp:cNvSpPr/>
      </dsp:nvSpPr>
      <dsp:spPr>
        <a:xfrm>
          <a:off x="4521070" y="280705"/>
          <a:ext cx="571716" cy="57171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3D16AB6-0A4D-4DFA-9E37-221BDE48FC63}">
      <dsp:nvSpPr>
        <dsp:cNvPr id="0" name=""/>
        <dsp:cNvSpPr/>
      </dsp:nvSpPr>
      <dsp:spPr>
        <a:xfrm>
          <a:off x="5518274" y="28637"/>
          <a:ext cx="2465837" cy="985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rtl="0">
            <a:lnSpc>
              <a:spcPct val="100000"/>
            </a:lnSpc>
            <a:spcBef>
              <a:spcPct val="0"/>
            </a:spcBef>
            <a:spcAft>
              <a:spcPct val="35000"/>
            </a:spcAft>
            <a:buNone/>
          </a:pPr>
          <a:r>
            <a:rPr lang="en-US" sz="1600" kern="1200" dirty="0">
              <a:latin typeface="Montserrat Medium" panose="00000600000000000000" pitchFamily="2" charset="0"/>
            </a:rPr>
            <a:t>Company solely focused on cellular solutions</a:t>
          </a:r>
        </a:p>
      </dsp:txBody>
      <dsp:txXfrm>
        <a:off x="5518274" y="28637"/>
        <a:ext cx="2465837" cy="985717"/>
      </dsp:txXfrm>
    </dsp:sp>
    <dsp:sp modelId="{83771628-5044-401A-8173-BA079F39CB0F}">
      <dsp:nvSpPr>
        <dsp:cNvPr id="0" name=""/>
        <dsp:cNvSpPr/>
      </dsp:nvSpPr>
      <dsp:spPr>
        <a:xfrm>
          <a:off x="388800" y="1859083"/>
          <a:ext cx="985717" cy="985717"/>
        </a:xfrm>
        <a:prstGeom prst="ellipse">
          <a:avLst/>
        </a:prstGeom>
        <a:solidFill>
          <a:srgbClr val="E4EEF1"/>
        </a:solidFill>
        <a:ln w="28575">
          <a:solidFill>
            <a:srgbClr val="2C1520"/>
          </a:solidFill>
        </a:ln>
        <a:effectLst/>
      </dsp:spPr>
      <dsp:style>
        <a:lnRef idx="0">
          <a:scrgbClr r="0" g="0" b="0"/>
        </a:lnRef>
        <a:fillRef idx="1">
          <a:scrgbClr r="0" g="0" b="0"/>
        </a:fillRef>
        <a:effectRef idx="0">
          <a:scrgbClr r="0" g="0" b="0"/>
        </a:effectRef>
        <a:fontRef idx="minor"/>
      </dsp:style>
    </dsp:sp>
    <dsp:sp modelId="{AF270421-4F28-4484-891A-0286F7822488}">
      <dsp:nvSpPr>
        <dsp:cNvPr id="0" name=""/>
        <dsp:cNvSpPr/>
      </dsp:nvSpPr>
      <dsp:spPr>
        <a:xfrm>
          <a:off x="595800" y="2066083"/>
          <a:ext cx="571716" cy="57171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1D34E1E-7F87-45FE-B440-191C4086355C}">
      <dsp:nvSpPr>
        <dsp:cNvPr id="0" name=""/>
        <dsp:cNvSpPr/>
      </dsp:nvSpPr>
      <dsp:spPr>
        <a:xfrm>
          <a:off x="1543967" y="1957092"/>
          <a:ext cx="2323478" cy="985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latin typeface="Montserrat Medium" panose="00000600000000000000" pitchFamily="2" charset="0"/>
            </a:rPr>
            <a:t>Elite reseller with industry leading OEM’s for 4G/5G cellular routers, high gain antennas, and  boosters.</a:t>
          </a:r>
        </a:p>
      </dsp:txBody>
      <dsp:txXfrm>
        <a:off x="1543967" y="1957092"/>
        <a:ext cx="2323478" cy="985717"/>
      </dsp:txXfrm>
    </dsp:sp>
    <dsp:sp modelId="{CB94F00E-8E0A-47C2-A749-734B59087F2D}">
      <dsp:nvSpPr>
        <dsp:cNvPr id="0" name=""/>
        <dsp:cNvSpPr/>
      </dsp:nvSpPr>
      <dsp:spPr>
        <a:xfrm>
          <a:off x="4314069" y="1859083"/>
          <a:ext cx="985717" cy="985717"/>
        </a:xfrm>
        <a:prstGeom prst="ellipse">
          <a:avLst/>
        </a:prstGeom>
        <a:solidFill>
          <a:srgbClr val="E4EEF1"/>
        </a:solidFill>
        <a:ln w="28575">
          <a:solidFill>
            <a:srgbClr val="2C1520"/>
          </a:solidFill>
        </a:ln>
        <a:effectLst/>
      </dsp:spPr>
      <dsp:style>
        <a:lnRef idx="0">
          <a:scrgbClr r="0" g="0" b="0"/>
        </a:lnRef>
        <a:fillRef idx="1">
          <a:scrgbClr r="0" g="0" b="0"/>
        </a:fillRef>
        <a:effectRef idx="0">
          <a:scrgbClr r="0" g="0" b="0"/>
        </a:effectRef>
        <a:fontRef idx="minor"/>
      </dsp:style>
    </dsp:sp>
    <dsp:sp modelId="{C8B8E07C-D9D8-4296-8804-24AF2DFB305D}">
      <dsp:nvSpPr>
        <dsp:cNvPr id="0" name=""/>
        <dsp:cNvSpPr/>
      </dsp:nvSpPr>
      <dsp:spPr>
        <a:xfrm>
          <a:off x="4521070" y="2066083"/>
          <a:ext cx="571716" cy="57171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7B54913-E3D6-431B-B17B-D2872BAC5AC8}">
      <dsp:nvSpPr>
        <dsp:cNvPr id="0" name=""/>
        <dsp:cNvSpPr/>
      </dsp:nvSpPr>
      <dsp:spPr>
        <a:xfrm>
          <a:off x="5513627" y="1854824"/>
          <a:ext cx="2508450" cy="985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latin typeface="Montserrat Medium" panose="00000600000000000000" pitchFamily="2" charset="0"/>
            </a:rPr>
            <a:t>OCC “One Call Close” Position the right equipment upfront</a:t>
          </a:r>
        </a:p>
      </dsp:txBody>
      <dsp:txXfrm>
        <a:off x="5513627" y="1854824"/>
        <a:ext cx="2508450" cy="985717"/>
      </dsp:txXfrm>
    </dsp:sp>
    <dsp:sp modelId="{C7C54441-3E05-40A5-A871-831BAFDD412E}">
      <dsp:nvSpPr>
        <dsp:cNvPr id="0" name=""/>
        <dsp:cNvSpPr/>
      </dsp:nvSpPr>
      <dsp:spPr>
        <a:xfrm>
          <a:off x="388800" y="3644461"/>
          <a:ext cx="985717" cy="985717"/>
        </a:xfrm>
        <a:prstGeom prst="ellipse">
          <a:avLst/>
        </a:prstGeom>
        <a:solidFill>
          <a:srgbClr val="E4EEF1"/>
        </a:solidFill>
        <a:ln w="28575">
          <a:solidFill>
            <a:srgbClr val="2C1520"/>
          </a:solidFill>
        </a:ln>
        <a:effectLst/>
      </dsp:spPr>
      <dsp:style>
        <a:lnRef idx="0">
          <a:scrgbClr r="0" g="0" b="0"/>
        </a:lnRef>
        <a:fillRef idx="1">
          <a:scrgbClr r="0" g="0" b="0"/>
        </a:fillRef>
        <a:effectRef idx="0">
          <a:scrgbClr r="0" g="0" b="0"/>
        </a:effectRef>
        <a:fontRef idx="minor"/>
      </dsp:style>
    </dsp:sp>
    <dsp:sp modelId="{F0BC36CC-CD8E-4521-B1F4-983027DF9500}">
      <dsp:nvSpPr>
        <dsp:cNvPr id="0" name=""/>
        <dsp:cNvSpPr/>
      </dsp:nvSpPr>
      <dsp:spPr>
        <a:xfrm>
          <a:off x="595800" y="3851462"/>
          <a:ext cx="571716" cy="571716"/>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2416C1F-218A-40A2-B70F-BF5F41CDEF36}">
      <dsp:nvSpPr>
        <dsp:cNvPr id="0" name=""/>
        <dsp:cNvSpPr/>
      </dsp:nvSpPr>
      <dsp:spPr>
        <a:xfrm>
          <a:off x="1585743" y="3644461"/>
          <a:ext cx="2323478" cy="985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a:latin typeface="Montserrat Medium" panose="00000600000000000000" pitchFamily="2" charset="0"/>
            </a:rPr>
            <a:t>Consultative sales/solutions approach to increase close rate</a:t>
          </a:r>
        </a:p>
      </dsp:txBody>
      <dsp:txXfrm>
        <a:off x="1585743" y="3644461"/>
        <a:ext cx="2323478" cy="985717"/>
      </dsp:txXfrm>
    </dsp:sp>
    <dsp:sp modelId="{53A08CF5-F3D3-4BA7-8ECF-62907E5F019F}">
      <dsp:nvSpPr>
        <dsp:cNvPr id="0" name=""/>
        <dsp:cNvSpPr/>
      </dsp:nvSpPr>
      <dsp:spPr>
        <a:xfrm>
          <a:off x="4314069" y="3644461"/>
          <a:ext cx="985717" cy="985717"/>
        </a:xfrm>
        <a:prstGeom prst="ellipse">
          <a:avLst/>
        </a:prstGeom>
        <a:solidFill>
          <a:srgbClr val="E4EEF1"/>
        </a:solidFill>
        <a:ln w="28575">
          <a:solidFill>
            <a:srgbClr val="2C1520"/>
          </a:solidFill>
        </a:ln>
        <a:effectLst/>
      </dsp:spPr>
      <dsp:style>
        <a:lnRef idx="0">
          <a:scrgbClr r="0" g="0" b="0"/>
        </a:lnRef>
        <a:fillRef idx="1">
          <a:scrgbClr r="0" g="0" b="0"/>
        </a:fillRef>
        <a:effectRef idx="0">
          <a:scrgbClr r="0" g="0" b="0"/>
        </a:effectRef>
        <a:fontRef idx="minor"/>
      </dsp:style>
    </dsp:sp>
    <dsp:sp modelId="{69E0C61A-26B7-4DDC-8CDC-50E03C672111}">
      <dsp:nvSpPr>
        <dsp:cNvPr id="0" name=""/>
        <dsp:cNvSpPr/>
      </dsp:nvSpPr>
      <dsp:spPr>
        <a:xfrm>
          <a:off x="4521070" y="3851462"/>
          <a:ext cx="571716" cy="57171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C0054F1-59DE-4F09-80B9-A730977F1A96}">
      <dsp:nvSpPr>
        <dsp:cNvPr id="0" name=""/>
        <dsp:cNvSpPr/>
      </dsp:nvSpPr>
      <dsp:spPr>
        <a:xfrm>
          <a:off x="5509351" y="3634416"/>
          <a:ext cx="2635033" cy="985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11200">
            <a:lnSpc>
              <a:spcPct val="100000"/>
            </a:lnSpc>
            <a:spcBef>
              <a:spcPct val="0"/>
            </a:spcBef>
            <a:spcAft>
              <a:spcPct val="35000"/>
            </a:spcAft>
            <a:buNone/>
          </a:pPr>
          <a:r>
            <a:rPr lang="en-US" sz="1600" kern="1200" dirty="0">
              <a:latin typeface="Montserrat Medium" panose="00000600000000000000" pitchFamily="2" charset="0"/>
            </a:rPr>
            <a:t>Here to take the heavy lifting off your plate. </a:t>
          </a:r>
        </a:p>
      </dsp:txBody>
      <dsp:txXfrm>
        <a:off x="5509351" y="3634416"/>
        <a:ext cx="2635033" cy="9857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CD8BE6-F03C-4B3A-ACEC-17E66E82E703}">
      <dsp:nvSpPr>
        <dsp:cNvPr id="0" name=""/>
        <dsp:cNvSpPr/>
      </dsp:nvSpPr>
      <dsp:spPr>
        <a:xfrm>
          <a:off x="853170" y="1462"/>
          <a:ext cx="1880592" cy="1128355"/>
        </a:xfrm>
        <a:prstGeom prst="rect">
          <a:avLst/>
        </a:prstGeom>
        <a:gradFill rotWithShape="0">
          <a:gsLst>
            <a:gs pos="0">
              <a:schemeClr val="accent4">
                <a:alpha val="90000"/>
                <a:hueOff val="0"/>
                <a:satOff val="0"/>
                <a:lumOff val="0"/>
                <a:alphaOff val="0"/>
                <a:tint val="60000"/>
                <a:satMod val="100000"/>
                <a:lumMod val="110000"/>
              </a:schemeClr>
            </a:gs>
            <a:gs pos="100000">
              <a:schemeClr val="accent4">
                <a:alpha val="90000"/>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Free up engineers</a:t>
          </a:r>
        </a:p>
      </dsp:txBody>
      <dsp:txXfrm>
        <a:off x="853170" y="1462"/>
        <a:ext cx="1880592" cy="1128355"/>
      </dsp:txXfrm>
    </dsp:sp>
    <dsp:sp modelId="{D44C9FC6-B851-4A3F-8ED2-AE0C72769F94}">
      <dsp:nvSpPr>
        <dsp:cNvPr id="0" name=""/>
        <dsp:cNvSpPr/>
      </dsp:nvSpPr>
      <dsp:spPr>
        <a:xfrm>
          <a:off x="2921822" y="1462"/>
          <a:ext cx="1880592" cy="1128355"/>
        </a:xfrm>
        <a:prstGeom prst="rect">
          <a:avLst/>
        </a:prstGeom>
        <a:gradFill rotWithShape="0">
          <a:gsLst>
            <a:gs pos="0">
              <a:schemeClr val="accent4">
                <a:alpha val="90000"/>
                <a:hueOff val="0"/>
                <a:satOff val="0"/>
                <a:lumOff val="0"/>
                <a:alphaOff val="-8000"/>
                <a:tint val="60000"/>
                <a:satMod val="100000"/>
                <a:lumMod val="110000"/>
              </a:schemeClr>
            </a:gs>
            <a:gs pos="100000">
              <a:schemeClr val="accent4">
                <a:alpha val="90000"/>
                <a:hueOff val="0"/>
                <a:satOff val="0"/>
                <a:lumOff val="0"/>
                <a:alphaOff val="-800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Pre &amp; Post Sale Support</a:t>
          </a:r>
        </a:p>
      </dsp:txBody>
      <dsp:txXfrm>
        <a:off x="2921822" y="1462"/>
        <a:ext cx="1880592" cy="1128355"/>
      </dsp:txXfrm>
    </dsp:sp>
    <dsp:sp modelId="{503B69DC-CD52-4781-82F1-A5CFF73D2350}">
      <dsp:nvSpPr>
        <dsp:cNvPr id="0" name=""/>
        <dsp:cNvSpPr/>
      </dsp:nvSpPr>
      <dsp:spPr>
        <a:xfrm>
          <a:off x="853170" y="1317877"/>
          <a:ext cx="1880592" cy="1128355"/>
        </a:xfrm>
        <a:prstGeom prst="rect">
          <a:avLst/>
        </a:prstGeom>
        <a:gradFill rotWithShape="0">
          <a:gsLst>
            <a:gs pos="0">
              <a:schemeClr val="accent4">
                <a:alpha val="90000"/>
                <a:hueOff val="0"/>
                <a:satOff val="0"/>
                <a:lumOff val="0"/>
                <a:alphaOff val="-16000"/>
                <a:tint val="60000"/>
                <a:satMod val="100000"/>
                <a:lumMod val="110000"/>
              </a:schemeClr>
            </a:gs>
            <a:gs pos="100000">
              <a:schemeClr val="accent4">
                <a:alpha val="90000"/>
                <a:hueOff val="0"/>
                <a:satOff val="0"/>
                <a:lumOff val="0"/>
                <a:alphaOff val="-1600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Your Partner – We Have SIM’s</a:t>
          </a:r>
        </a:p>
      </dsp:txBody>
      <dsp:txXfrm>
        <a:off x="853170" y="1317877"/>
        <a:ext cx="1880592" cy="1128355"/>
      </dsp:txXfrm>
    </dsp:sp>
    <dsp:sp modelId="{71ABBD48-688D-4A5B-84B7-71890C4F04E2}">
      <dsp:nvSpPr>
        <dsp:cNvPr id="0" name=""/>
        <dsp:cNvSpPr/>
      </dsp:nvSpPr>
      <dsp:spPr>
        <a:xfrm>
          <a:off x="2921822" y="1317877"/>
          <a:ext cx="1880592" cy="1128355"/>
        </a:xfrm>
        <a:prstGeom prst="rect">
          <a:avLst/>
        </a:prstGeom>
        <a:gradFill rotWithShape="0">
          <a:gsLst>
            <a:gs pos="0">
              <a:schemeClr val="accent4">
                <a:alpha val="90000"/>
                <a:hueOff val="0"/>
                <a:satOff val="0"/>
                <a:lumOff val="0"/>
                <a:alphaOff val="-24000"/>
                <a:tint val="60000"/>
                <a:satMod val="100000"/>
                <a:lumMod val="110000"/>
              </a:schemeClr>
            </a:gs>
            <a:gs pos="100000">
              <a:schemeClr val="accent4">
                <a:alpha val="90000"/>
                <a:hueOff val="0"/>
                <a:satOff val="0"/>
                <a:lumOff val="0"/>
                <a:alphaOff val="-2400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Plug-N-Play “White Glove Service”</a:t>
          </a:r>
        </a:p>
      </dsp:txBody>
      <dsp:txXfrm>
        <a:off x="2921822" y="1317877"/>
        <a:ext cx="1880592" cy="1128355"/>
      </dsp:txXfrm>
    </dsp:sp>
    <dsp:sp modelId="{FF4AD596-1A7B-4CB1-84B2-80EB1555F04D}">
      <dsp:nvSpPr>
        <dsp:cNvPr id="0" name=""/>
        <dsp:cNvSpPr/>
      </dsp:nvSpPr>
      <dsp:spPr>
        <a:xfrm>
          <a:off x="853170" y="2634292"/>
          <a:ext cx="1880592" cy="1128355"/>
        </a:xfrm>
        <a:prstGeom prst="rect">
          <a:avLst/>
        </a:prstGeom>
        <a:gradFill rotWithShape="0">
          <a:gsLst>
            <a:gs pos="0">
              <a:schemeClr val="accent4">
                <a:alpha val="90000"/>
                <a:hueOff val="0"/>
                <a:satOff val="0"/>
                <a:lumOff val="0"/>
                <a:alphaOff val="-32000"/>
                <a:tint val="60000"/>
                <a:satMod val="100000"/>
                <a:lumMod val="110000"/>
              </a:schemeClr>
            </a:gs>
            <a:gs pos="100000">
              <a:schemeClr val="accent4">
                <a:alpha val="90000"/>
                <a:hueOff val="0"/>
                <a:satOff val="0"/>
                <a:lumOff val="0"/>
                <a:alphaOff val="-3200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Installation Services</a:t>
          </a:r>
        </a:p>
      </dsp:txBody>
      <dsp:txXfrm>
        <a:off x="853170" y="2634292"/>
        <a:ext cx="1880592" cy="1128355"/>
      </dsp:txXfrm>
    </dsp:sp>
    <dsp:sp modelId="{89DF7ABF-9BAF-4AAE-B796-2E4EEA4258A6}">
      <dsp:nvSpPr>
        <dsp:cNvPr id="0" name=""/>
        <dsp:cNvSpPr/>
      </dsp:nvSpPr>
      <dsp:spPr>
        <a:xfrm>
          <a:off x="2921822" y="2634292"/>
          <a:ext cx="1880592" cy="1128355"/>
        </a:xfrm>
        <a:prstGeom prst="rect">
          <a:avLst/>
        </a:prstGeom>
        <a:gradFill rotWithShape="0">
          <a:gsLst>
            <a:gs pos="0">
              <a:schemeClr val="accent4">
                <a:alpha val="90000"/>
                <a:hueOff val="0"/>
                <a:satOff val="0"/>
                <a:lumOff val="0"/>
                <a:alphaOff val="-40000"/>
                <a:tint val="60000"/>
                <a:satMod val="100000"/>
                <a:lumMod val="110000"/>
              </a:schemeClr>
            </a:gs>
            <a:gs pos="100000">
              <a:schemeClr val="accent4">
                <a:alpha val="90000"/>
                <a:hueOff val="0"/>
                <a:satOff val="0"/>
                <a:lumOff val="0"/>
                <a:alphaOff val="-4000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Direct Line To OEM	</a:t>
          </a:r>
        </a:p>
      </dsp:txBody>
      <dsp:txXfrm>
        <a:off x="2921822" y="2634292"/>
        <a:ext cx="1880592" cy="112835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EED954-30AA-42AA-A8F8-780FCAD66C0B}">
      <dsp:nvSpPr>
        <dsp:cNvPr id="0" name=""/>
        <dsp:cNvSpPr/>
      </dsp:nvSpPr>
      <dsp:spPr>
        <a:xfrm>
          <a:off x="0" y="376913"/>
          <a:ext cx="1734171" cy="1040502"/>
        </a:xfrm>
        <a:prstGeom prst="rect">
          <a:avLst/>
        </a:prstGeom>
        <a:gradFill rotWithShape="0">
          <a:gsLst>
            <a:gs pos="0">
              <a:schemeClr val="accent4">
                <a:alpha val="90000"/>
                <a:hueOff val="0"/>
                <a:satOff val="0"/>
                <a:lumOff val="0"/>
                <a:alphaOff val="0"/>
                <a:tint val="60000"/>
                <a:satMod val="100000"/>
                <a:lumMod val="110000"/>
              </a:schemeClr>
            </a:gs>
            <a:gs pos="100000">
              <a:schemeClr val="accent4">
                <a:alpha val="90000"/>
                <a:hueOff val="0"/>
                <a:satOff val="0"/>
                <a:lumOff val="0"/>
                <a:alphaOff val="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Lead Share – Account Mapping</a:t>
          </a:r>
        </a:p>
      </dsp:txBody>
      <dsp:txXfrm>
        <a:off x="0" y="376913"/>
        <a:ext cx="1734171" cy="1040502"/>
      </dsp:txXfrm>
    </dsp:sp>
    <dsp:sp modelId="{85D737B1-6204-445C-BA61-68EF85E4BDD3}">
      <dsp:nvSpPr>
        <dsp:cNvPr id="0" name=""/>
        <dsp:cNvSpPr/>
      </dsp:nvSpPr>
      <dsp:spPr>
        <a:xfrm>
          <a:off x="1907588" y="376913"/>
          <a:ext cx="1734171" cy="1040502"/>
        </a:xfrm>
        <a:prstGeom prst="rect">
          <a:avLst/>
        </a:prstGeom>
        <a:gradFill rotWithShape="0">
          <a:gsLst>
            <a:gs pos="0">
              <a:schemeClr val="accent4">
                <a:alpha val="90000"/>
                <a:hueOff val="0"/>
                <a:satOff val="0"/>
                <a:lumOff val="0"/>
                <a:alphaOff val="-5000"/>
                <a:tint val="60000"/>
                <a:satMod val="100000"/>
                <a:lumMod val="110000"/>
              </a:schemeClr>
            </a:gs>
            <a:gs pos="100000">
              <a:schemeClr val="accent4">
                <a:alpha val="90000"/>
                <a:hueOff val="0"/>
                <a:satOff val="0"/>
                <a:lumOff val="0"/>
                <a:alphaOff val="-500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Collateral &amp; Promo’s</a:t>
          </a:r>
        </a:p>
      </dsp:txBody>
      <dsp:txXfrm>
        <a:off x="1907588" y="376913"/>
        <a:ext cx="1734171" cy="1040502"/>
      </dsp:txXfrm>
    </dsp:sp>
    <dsp:sp modelId="{A56D1D81-EA00-4AF9-9940-F2FD672069B4}">
      <dsp:nvSpPr>
        <dsp:cNvPr id="0" name=""/>
        <dsp:cNvSpPr/>
      </dsp:nvSpPr>
      <dsp:spPr>
        <a:xfrm>
          <a:off x="3815176" y="376913"/>
          <a:ext cx="1734171" cy="1040502"/>
        </a:xfrm>
        <a:prstGeom prst="rect">
          <a:avLst/>
        </a:prstGeom>
        <a:gradFill rotWithShape="0">
          <a:gsLst>
            <a:gs pos="0">
              <a:schemeClr val="accent4">
                <a:alpha val="90000"/>
                <a:hueOff val="0"/>
                <a:satOff val="0"/>
                <a:lumOff val="0"/>
                <a:alphaOff val="-10000"/>
                <a:tint val="60000"/>
                <a:satMod val="100000"/>
                <a:lumMod val="110000"/>
              </a:schemeClr>
            </a:gs>
            <a:gs pos="100000">
              <a:schemeClr val="accent4">
                <a:alpha val="90000"/>
                <a:hueOff val="0"/>
                <a:satOff val="0"/>
                <a:lumOff val="0"/>
                <a:alphaOff val="-1000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One Call Close “OCC”</a:t>
          </a:r>
        </a:p>
      </dsp:txBody>
      <dsp:txXfrm>
        <a:off x="3815176" y="376913"/>
        <a:ext cx="1734171" cy="1040502"/>
      </dsp:txXfrm>
    </dsp:sp>
    <dsp:sp modelId="{6297AAB8-6C96-4533-8676-952D00FE3759}">
      <dsp:nvSpPr>
        <dsp:cNvPr id="0" name=""/>
        <dsp:cNvSpPr/>
      </dsp:nvSpPr>
      <dsp:spPr>
        <a:xfrm>
          <a:off x="0" y="1590833"/>
          <a:ext cx="1734171" cy="1040502"/>
        </a:xfrm>
        <a:prstGeom prst="rect">
          <a:avLst/>
        </a:prstGeom>
        <a:gradFill rotWithShape="0">
          <a:gsLst>
            <a:gs pos="0">
              <a:schemeClr val="accent4">
                <a:alpha val="90000"/>
                <a:hueOff val="0"/>
                <a:satOff val="0"/>
                <a:lumOff val="0"/>
                <a:alphaOff val="-15000"/>
                <a:tint val="60000"/>
                <a:satMod val="100000"/>
                <a:lumMod val="110000"/>
              </a:schemeClr>
            </a:gs>
            <a:gs pos="100000">
              <a:schemeClr val="accent4">
                <a:alpha val="90000"/>
                <a:hueOff val="0"/>
                <a:satOff val="0"/>
                <a:lumOff val="0"/>
                <a:alphaOff val="-1500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We Kit – You Find New Lines</a:t>
          </a:r>
        </a:p>
      </dsp:txBody>
      <dsp:txXfrm>
        <a:off x="0" y="1590833"/>
        <a:ext cx="1734171" cy="1040502"/>
      </dsp:txXfrm>
    </dsp:sp>
    <dsp:sp modelId="{F19032D0-8922-40E5-8F83-4C389D28BF62}">
      <dsp:nvSpPr>
        <dsp:cNvPr id="0" name=""/>
        <dsp:cNvSpPr/>
      </dsp:nvSpPr>
      <dsp:spPr>
        <a:xfrm>
          <a:off x="1907588" y="1590833"/>
          <a:ext cx="1734171" cy="1040502"/>
        </a:xfrm>
        <a:prstGeom prst="rect">
          <a:avLst/>
        </a:prstGeom>
        <a:gradFill rotWithShape="0">
          <a:gsLst>
            <a:gs pos="0">
              <a:schemeClr val="accent4">
                <a:alpha val="90000"/>
                <a:hueOff val="0"/>
                <a:satOff val="0"/>
                <a:lumOff val="0"/>
                <a:alphaOff val="-20000"/>
                <a:tint val="60000"/>
                <a:satMod val="100000"/>
                <a:lumMod val="110000"/>
              </a:schemeClr>
            </a:gs>
            <a:gs pos="100000">
              <a:schemeClr val="accent4">
                <a:alpha val="90000"/>
                <a:hueOff val="0"/>
                <a:satOff val="0"/>
                <a:lumOff val="0"/>
                <a:alphaOff val="-2000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We Stock </a:t>
          </a:r>
        </a:p>
      </dsp:txBody>
      <dsp:txXfrm>
        <a:off x="1907588" y="1590833"/>
        <a:ext cx="1734171" cy="1040502"/>
      </dsp:txXfrm>
    </dsp:sp>
    <dsp:sp modelId="{5A71037E-54A2-482F-88A5-8994D110ED31}">
      <dsp:nvSpPr>
        <dsp:cNvPr id="0" name=""/>
        <dsp:cNvSpPr/>
      </dsp:nvSpPr>
      <dsp:spPr>
        <a:xfrm>
          <a:off x="3815176" y="1590833"/>
          <a:ext cx="1734171" cy="1040502"/>
        </a:xfrm>
        <a:prstGeom prst="rect">
          <a:avLst/>
        </a:prstGeom>
        <a:gradFill rotWithShape="0">
          <a:gsLst>
            <a:gs pos="0">
              <a:schemeClr val="accent4">
                <a:alpha val="90000"/>
                <a:hueOff val="0"/>
                <a:satOff val="0"/>
                <a:lumOff val="0"/>
                <a:alphaOff val="-25000"/>
                <a:tint val="60000"/>
                <a:satMod val="100000"/>
                <a:lumMod val="110000"/>
              </a:schemeClr>
            </a:gs>
            <a:gs pos="100000">
              <a:schemeClr val="accent4">
                <a:alpha val="90000"/>
                <a:hueOff val="0"/>
                <a:satOff val="0"/>
                <a:lumOff val="0"/>
                <a:alphaOff val="-2500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t>Forecast With Us</a:t>
          </a:r>
        </a:p>
      </dsp:txBody>
      <dsp:txXfrm>
        <a:off x="3815176" y="1590833"/>
        <a:ext cx="1734171" cy="1040502"/>
      </dsp:txXfrm>
    </dsp:sp>
    <dsp:sp modelId="{9699B40B-3A0C-4FF2-8481-6622BD355329}">
      <dsp:nvSpPr>
        <dsp:cNvPr id="0" name=""/>
        <dsp:cNvSpPr/>
      </dsp:nvSpPr>
      <dsp:spPr>
        <a:xfrm>
          <a:off x="0" y="2804753"/>
          <a:ext cx="1734171" cy="1040502"/>
        </a:xfrm>
        <a:prstGeom prst="rect">
          <a:avLst/>
        </a:prstGeom>
        <a:gradFill rotWithShape="0">
          <a:gsLst>
            <a:gs pos="0">
              <a:schemeClr val="accent4">
                <a:alpha val="90000"/>
                <a:hueOff val="0"/>
                <a:satOff val="0"/>
                <a:lumOff val="0"/>
                <a:alphaOff val="-30000"/>
                <a:tint val="60000"/>
                <a:satMod val="100000"/>
                <a:lumMod val="110000"/>
              </a:schemeClr>
            </a:gs>
            <a:gs pos="100000">
              <a:schemeClr val="accent4">
                <a:alpha val="90000"/>
                <a:hueOff val="0"/>
                <a:satOff val="0"/>
                <a:lumOff val="0"/>
                <a:alphaOff val="-3000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Demo Pool</a:t>
          </a:r>
        </a:p>
      </dsp:txBody>
      <dsp:txXfrm>
        <a:off x="0" y="2804753"/>
        <a:ext cx="1734171" cy="1040502"/>
      </dsp:txXfrm>
    </dsp:sp>
    <dsp:sp modelId="{82221957-7118-40DA-9BE9-5914D1E942F5}">
      <dsp:nvSpPr>
        <dsp:cNvPr id="0" name=""/>
        <dsp:cNvSpPr/>
      </dsp:nvSpPr>
      <dsp:spPr>
        <a:xfrm>
          <a:off x="1907588" y="2804753"/>
          <a:ext cx="1734171" cy="1040502"/>
        </a:xfrm>
        <a:prstGeom prst="rect">
          <a:avLst/>
        </a:prstGeom>
        <a:gradFill rotWithShape="0">
          <a:gsLst>
            <a:gs pos="0">
              <a:schemeClr val="accent4">
                <a:alpha val="90000"/>
                <a:hueOff val="0"/>
                <a:satOff val="0"/>
                <a:lumOff val="0"/>
                <a:alphaOff val="-35000"/>
                <a:tint val="60000"/>
                <a:satMod val="100000"/>
                <a:lumMod val="110000"/>
              </a:schemeClr>
            </a:gs>
            <a:gs pos="100000">
              <a:schemeClr val="accent4">
                <a:alpha val="90000"/>
                <a:hueOff val="0"/>
                <a:satOff val="0"/>
                <a:lumOff val="0"/>
                <a:alphaOff val="-3500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Financing Options</a:t>
          </a:r>
        </a:p>
      </dsp:txBody>
      <dsp:txXfrm>
        <a:off x="1907588" y="2804753"/>
        <a:ext cx="1734171" cy="1040502"/>
      </dsp:txXfrm>
    </dsp:sp>
    <dsp:sp modelId="{D606A494-C42D-4E66-A728-C056E04CC1F4}">
      <dsp:nvSpPr>
        <dsp:cNvPr id="0" name=""/>
        <dsp:cNvSpPr/>
      </dsp:nvSpPr>
      <dsp:spPr>
        <a:xfrm>
          <a:off x="3815176" y="2804753"/>
          <a:ext cx="1734171" cy="1040502"/>
        </a:xfrm>
        <a:prstGeom prst="rect">
          <a:avLst/>
        </a:prstGeom>
        <a:gradFill rotWithShape="0">
          <a:gsLst>
            <a:gs pos="0">
              <a:schemeClr val="accent4">
                <a:alpha val="90000"/>
                <a:hueOff val="0"/>
                <a:satOff val="0"/>
                <a:lumOff val="0"/>
                <a:alphaOff val="-40000"/>
                <a:tint val="60000"/>
                <a:satMod val="100000"/>
                <a:lumMod val="110000"/>
              </a:schemeClr>
            </a:gs>
            <a:gs pos="100000">
              <a:schemeClr val="accent4">
                <a:alpha val="90000"/>
                <a:hueOff val="0"/>
                <a:satOff val="0"/>
                <a:lumOff val="0"/>
                <a:alphaOff val="-40000"/>
                <a:tint val="70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b="1" kern="1200" dirty="0"/>
            <a:t>Managed Services</a:t>
          </a:r>
        </a:p>
      </dsp:txBody>
      <dsp:txXfrm>
        <a:off x="3815176" y="2804753"/>
        <a:ext cx="1734171" cy="10405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225653-ED7D-414F-A89D-49D14350CA0C}">
      <dsp:nvSpPr>
        <dsp:cNvPr id="0" name=""/>
        <dsp:cNvSpPr/>
      </dsp:nvSpPr>
      <dsp:spPr>
        <a:xfrm>
          <a:off x="0" y="2534748"/>
          <a:ext cx="5790990" cy="166306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Montserrat Medium" panose="00000600000000000000" pitchFamily="2" charset="0"/>
            </a:rPr>
            <a:t>Strong reception is no longer a luxury. It’s a requirement. </a:t>
          </a:r>
        </a:p>
      </dsp:txBody>
      <dsp:txXfrm>
        <a:off x="0" y="2534748"/>
        <a:ext cx="5790990" cy="1663069"/>
      </dsp:txXfrm>
    </dsp:sp>
    <dsp:sp modelId="{4E59ECA0-7F9B-4A91-8CDA-CE0DA0FF6986}">
      <dsp:nvSpPr>
        <dsp:cNvPr id="0" name=""/>
        <dsp:cNvSpPr/>
      </dsp:nvSpPr>
      <dsp:spPr>
        <a:xfrm rot="10800000">
          <a:off x="0" y="1893"/>
          <a:ext cx="5790990" cy="2557800"/>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Montserrat Medium" panose="00000600000000000000" pitchFamily="2" charset="0"/>
            </a:rPr>
            <a:t>Improving cellular coverage is a growing need especially now with 5G</a:t>
          </a:r>
        </a:p>
      </dsp:txBody>
      <dsp:txXfrm rot="-10800000">
        <a:off x="0" y="1893"/>
        <a:ext cx="5790990" cy="897787"/>
      </dsp:txXfrm>
    </dsp:sp>
    <dsp:sp modelId="{63BA6DF3-2761-4EA6-B79C-F358EE723D6B}">
      <dsp:nvSpPr>
        <dsp:cNvPr id="0" name=""/>
        <dsp:cNvSpPr/>
      </dsp:nvSpPr>
      <dsp:spPr>
        <a:xfrm>
          <a:off x="0" y="899681"/>
          <a:ext cx="723873" cy="76478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784" tIns="8890" rIns="49784" bIns="8890"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Montserrat Medium" panose="00000600000000000000" pitchFamily="2" charset="0"/>
            </a:rPr>
            <a:t>Improved cell quality</a:t>
          </a:r>
        </a:p>
      </dsp:txBody>
      <dsp:txXfrm>
        <a:off x="0" y="899681"/>
        <a:ext cx="723873" cy="764782"/>
      </dsp:txXfrm>
    </dsp:sp>
    <dsp:sp modelId="{62EFCE54-1F67-4765-9E61-CEC64235BABA}">
      <dsp:nvSpPr>
        <dsp:cNvPr id="0" name=""/>
        <dsp:cNvSpPr/>
      </dsp:nvSpPr>
      <dsp:spPr>
        <a:xfrm>
          <a:off x="723873" y="899681"/>
          <a:ext cx="723873" cy="76478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784" tIns="8890" rIns="49784" bIns="8890"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Montserrat Medium" panose="00000600000000000000" pitchFamily="2" charset="0"/>
            </a:rPr>
            <a:t>Enhanced data speeds</a:t>
          </a:r>
        </a:p>
      </dsp:txBody>
      <dsp:txXfrm>
        <a:off x="723873" y="899681"/>
        <a:ext cx="723873" cy="764782"/>
      </dsp:txXfrm>
    </dsp:sp>
    <dsp:sp modelId="{189D2A06-8269-46CC-B658-72FEF9D6ADA1}">
      <dsp:nvSpPr>
        <dsp:cNvPr id="0" name=""/>
        <dsp:cNvSpPr/>
      </dsp:nvSpPr>
      <dsp:spPr>
        <a:xfrm>
          <a:off x="1447747" y="899681"/>
          <a:ext cx="723873" cy="76478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784" tIns="8890" rIns="49784" bIns="8890"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Montserrat Medium" panose="00000600000000000000" pitchFamily="2" charset="0"/>
            </a:rPr>
            <a:t>Extended coverage areas</a:t>
          </a:r>
        </a:p>
      </dsp:txBody>
      <dsp:txXfrm>
        <a:off x="1447747" y="899681"/>
        <a:ext cx="723873" cy="764782"/>
      </dsp:txXfrm>
    </dsp:sp>
    <dsp:sp modelId="{F554F66E-AB0C-4CD9-A77C-875506BF6F24}">
      <dsp:nvSpPr>
        <dsp:cNvPr id="0" name=""/>
        <dsp:cNvSpPr/>
      </dsp:nvSpPr>
      <dsp:spPr>
        <a:xfrm>
          <a:off x="2171621" y="899681"/>
          <a:ext cx="723873" cy="76478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784" tIns="8890" rIns="49784" bIns="8890"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Montserrat Medium" panose="00000600000000000000" pitchFamily="2" charset="0"/>
            </a:rPr>
            <a:t>Better battery life on connected devices</a:t>
          </a:r>
        </a:p>
      </dsp:txBody>
      <dsp:txXfrm>
        <a:off x="2171621" y="899681"/>
        <a:ext cx="723873" cy="764782"/>
      </dsp:txXfrm>
    </dsp:sp>
    <dsp:sp modelId="{45D5B353-E8EE-427A-B167-1F5B4288B76D}">
      <dsp:nvSpPr>
        <dsp:cNvPr id="0" name=""/>
        <dsp:cNvSpPr/>
      </dsp:nvSpPr>
      <dsp:spPr>
        <a:xfrm>
          <a:off x="2895495" y="899681"/>
          <a:ext cx="723873" cy="76478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784" tIns="8890" rIns="49784" bIns="8890"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Montserrat Medium" panose="00000600000000000000" pitchFamily="2" charset="0"/>
            </a:rPr>
            <a:t>Increased productivity</a:t>
          </a:r>
        </a:p>
      </dsp:txBody>
      <dsp:txXfrm>
        <a:off x="2895495" y="899681"/>
        <a:ext cx="723873" cy="764782"/>
      </dsp:txXfrm>
    </dsp:sp>
    <dsp:sp modelId="{6AA3BE2B-961A-46A0-9F1D-74DEA4CEA64F}">
      <dsp:nvSpPr>
        <dsp:cNvPr id="0" name=""/>
        <dsp:cNvSpPr/>
      </dsp:nvSpPr>
      <dsp:spPr>
        <a:xfrm>
          <a:off x="3619368" y="899681"/>
          <a:ext cx="723873" cy="76478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784" tIns="8890" rIns="49784" bIns="8890"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Montserrat Medium" panose="00000600000000000000" pitchFamily="2" charset="0"/>
            </a:rPr>
            <a:t>Emergency preparedness </a:t>
          </a:r>
        </a:p>
      </dsp:txBody>
      <dsp:txXfrm>
        <a:off x="3619368" y="899681"/>
        <a:ext cx="723873" cy="764782"/>
      </dsp:txXfrm>
    </dsp:sp>
    <dsp:sp modelId="{258BC045-1FA4-4B50-AE82-21D6F70FB9FD}">
      <dsp:nvSpPr>
        <dsp:cNvPr id="0" name=""/>
        <dsp:cNvSpPr/>
      </dsp:nvSpPr>
      <dsp:spPr>
        <a:xfrm>
          <a:off x="4343242" y="899681"/>
          <a:ext cx="723873" cy="76478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784" tIns="8890" rIns="49784" bIns="8890"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Montserrat Medium" panose="00000600000000000000" pitchFamily="2" charset="0"/>
            </a:rPr>
            <a:t>Cost savings</a:t>
          </a:r>
        </a:p>
      </dsp:txBody>
      <dsp:txXfrm>
        <a:off x="4343242" y="899681"/>
        <a:ext cx="723873" cy="764782"/>
      </dsp:txXfrm>
    </dsp:sp>
    <dsp:sp modelId="{A09E385A-8009-42A6-B92D-9DB8255B78CC}">
      <dsp:nvSpPr>
        <dsp:cNvPr id="0" name=""/>
        <dsp:cNvSpPr/>
      </dsp:nvSpPr>
      <dsp:spPr>
        <a:xfrm>
          <a:off x="5067116" y="899681"/>
          <a:ext cx="723873" cy="76478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784" tIns="8890" rIns="49784" bIns="8890" numCol="1" spcCol="1270" anchor="ctr" anchorCtr="0">
          <a:noAutofit/>
        </a:bodyPr>
        <a:lstStyle/>
        <a:p>
          <a:pPr marL="0" lvl="0" indent="0" algn="ctr" defTabSz="311150">
            <a:lnSpc>
              <a:spcPct val="90000"/>
            </a:lnSpc>
            <a:spcBef>
              <a:spcPct val="0"/>
            </a:spcBef>
            <a:spcAft>
              <a:spcPct val="35000"/>
            </a:spcAft>
            <a:buNone/>
          </a:pPr>
          <a:r>
            <a:rPr lang="en-US" sz="700" kern="1200" dirty="0">
              <a:latin typeface="Montserrat Medium" panose="00000600000000000000" pitchFamily="2" charset="0"/>
            </a:rPr>
            <a:t>Customer satisfaction</a:t>
          </a:r>
        </a:p>
      </dsp:txBody>
      <dsp:txXfrm>
        <a:off x="5067116" y="899681"/>
        <a:ext cx="723873" cy="7647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A28CC9-1A20-4F5E-A01E-52274C17B53F}">
      <dsp:nvSpPr>
        <dsp:cNvPr id="0" name=""/>
        <dsp:cNvSpPr/>
      </dsp:nvSpPr>
      <dsp:spPr>
        <a:xfrm>
          <a:off x="0" y="680"/>
          <a:ext cx="6261100" cy="15934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9B2847-6F91-4AF9-B4F7-9C99308A2CB9}">
      <dsp:nvSpPr>
        <dsp:cNvPr id="0" name=""/>
        <dsp:cNvSpPr/>
      </dsp:nvSpPr>
      <dsp:spPr>
        <a:xfrm>
          <a:off x="482021" y="359209"/>
          <a:ext cx="876403" cy="87640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3314AB8-CF15-4783-860D-55591461E1CC}">
      <dsp:nvSpPr>
        <dsp:cNvPr id="0" name=""/>
        <dsp:cNvSpPr/>
      </dsp:nvSpPr>
      <dsp:spPr>
        <a:xfrm>
          <a:off x="1840447" y="680"/>
          <a:ext cx="4420652" cy="1593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641" tIns="168641" rIns="168641" bIns="168641" numCol="1" spcCol="1270" anchor="ctr" anchorCtr="0">
          <a:noAutofit/>
        </a:bodyPr>
        <a:lstStyle/>
        <a:p>
          <a:pPr marL="0" lvl="0" indent="0" algn="ctr" defTabSz="622300">
            <a:lnSpc>
              <a:spcPct val="90000"/>
            </a:lnSpc>
            <a:spcBef>
              <a:spcPct val="0"/>
            </a:spcBef>
            <a:spcAft>
              <a:spcPct val="35000"/>
            </a:spcAft>
            <a:buNone/>
          </a:pPr>
          <a:r>
            <a:rPr lang="en-US" sz="1400" b="1" i="0" kern="1200" baseline="0" dirty="0"/>
            <a:t>POTS </a:t>
          </a:r>
        </a:p>
        <a:p>
          <a:pPr marL="0" lvl="0" indent="0" algn="ctr" defTabSz="622300">
            <a:lnSpc>
              <a:spcPct val="90000"/>
            </a:lnSpc>
            <a:spcBef>
              <a:spcPct val="0"/>
            </a:spcBef>
            <a:spcAft>
              <a:spcPct val="35000"/>
            </a:spcAft>
            <a:buNone/>
          </a:pPr>
          <a:r>
            <a:rPr lang="en-US" sz="1400" b="1" i="0" kern="1200" baseline="0" dirty="0"/>
            <a:t>(Plain Old Telephone Service) line replacement</a:t>
          </a:r>
        </a:p>
        <a:p>
          <a:pPr marL="0" lvl="0" indent="0" algn="ctr" defTabSz="622300">
            <a:lnSpc>
              <a:spcPct val="90000"/>
            </a:lnSpc>
            <a:spcBef>
              <a:spcPct val="0"/>
            </a:spcBef>
            <a:spcAft>
              <a:spcPct val="35000"/>
            </a:spcAft>
            <a:buNone/>
          </a:pPr>
          <a:r>
            <a:rPr lang="en-US" sz="1400" b="1" i="0" kern="1200" baseline="0" dirty="0"/>
            <a:t>Process of replacing traditional copper lines with newer technology, such as digital or internet-based systems. </a:t>
          </a:r>
          <a:endParaRPr lang="en-US" sz="1400" kern="1200" dirty="0"/>
        </a:p>
      </dsp:txBody>
      <dsp:txXfrm>
        <a:off x="1840447" y="680"/>
        <a:ext cx="4420652" cy="1593460"/>
      </dsp:txXfrm>
    </dsp:sp>
    <dsp:sp modelId="{D4E979F3-5026-4664-8333-A1C58AE14288}">
      <dsp:nvSpPr>
        <dsp:cNvPr id="0" name=""/>
        <dsp:cNvSpPr/>
      </dsp:nvSpPr>
      <dsp:spPr>
        <a:xfrm>
          <a:off x="0" y="1992507"/>
          <a:ext cx="6261100" cy="15934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0BE122-2EF4-44CB-8F84-B377BEAFFB91}">
      <dsp:nvSpPr>
        <dsp:cNvPr id="0" name=""/>
        <dsp:cNvSpPr/>
      </dsp:nvSpPr>
      <dsp:spPr>
        <a:xfrm>
          <a:off x="482021" y="2351035"/>
          <a:ext cx="876403" cy="87640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40F17E1-1536-4080-9C98-1B3E2004CE47}">
      <dsp:nvSpPr>
        <dsp:cNvPr id="0" name=""/>
        <dsp:cNvSpPr/>
      </dsp:nvSpPr>
      <dsp:spPr>
        <a:xfrm>
          <a:off x="1840447" y="1992507"/>
          <a:ext cx="4420652" cy="1593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641" tIns="168641" rIns="168641" bIns="168641" numCol="1" spcCol="1270" anchor="ctr" anchorCtr="0">
          <a:noAutofit/>
        </a:bodyPr>
        <a:lstStyle/>
        <a:p>
          <a:pPr marL="0" lvl="0" indent="0" algn="ctr" defTabSz="622300">
            <a:lnSpc>
              <a:spcPct val="90000"/>
            </a:lnSpc>
            <a:spcBef>
              <a:spcPct val="0"/>
            </a:spcBef>
            <a:spcAft>
              <a:spcPct val="35000"/>
            </a:spcAft>
            <a:buNone/>
          </a:pPr>
          <a:r>
            <a:rPr lang="en-US" sz="1400" b="1" i="0" kern="1200" baseline="0" dirty="0"/>
            <a:t>Includes replacing analog telephone lines with digital lines, or replacing traditional telephone infrastructure with internet-based voice over IP (VoIP) systems. </a:t>
          </a:r>
          <a:endParaRPr lang="en-US" sz="1400" kern="1200" dirty="0"/>
        </a:p>
      </dsp:txBody>
      <dsp:txXfrm>
        <a:off x="1840447" y="1992507"/>
        <a:ext cx="4420652" cy="1593460"/>
      </dsp:txXfrm>
    </dsp:sp>
    <dsp:sp modelId="{5184B737-353E-41FD-B711-2A7FCCD0E86F}">
      <dsp:nvSpPr>
        <dsp:cNvPr id="0" name=""/>
        <dsp:cNvSpPr/>
      </dsp:nvSpPr>
      <dsp:spPr>
        <a:xfrm>
          <a:off x="0" y="3984333"/>
          <a:ext cx="6261100" cy="159346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A51539B-E389-4D3B-9513-C6AEEB37372B}">
      <dsp:nvSpPr>
        <dsp:cNvPr id="0" name=""/>
        <dsp:cNvSpPr/>
      </dsp:nvSpPr>
      <dsp:spPr>
        <a:xfrm>
          <a:off x="482021" y="4342861"/>
          <a:ext cx="876403" cy="87640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84BCBEE-CB74-4EF6-8666-8AB646D11CBF}">
      <dsp:nvSpPr>
        <dsp:cNvPr id="0" name=""/>
        <dsp:cNvSpPr/>
      </dsp:nvSpPr>
      <dsp:spPr>
        <a:xfrm>
          <a:off x="1840447" y="3984333"/>
          <a:ext cx="4420652" cy="1593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8641" tIns="168641" rIns="168641" bIns="168641" numCol="1" spcCol="1270" anchor="ctr" anchorCtr="0">
          <a:noAutofit/>
        </a:bodyPr>
        <a:lstStyle/>
        <a:p>
          <a:pPr marL="0" lvl="0" indent="0" algn="ctr" defTabSz="622300">
            <a:lnSpc>
              <a:spcPct val="90000"/>
            </a:lnSpc>
            <a:spcBef>
              <a:spcPct val="0"/>
            </a:spcBef>
            <a:spcAft>
              <a:spcPct val="35000"/>
            </a:spcAft>
            <a:buNone/>
          </a:pPr>
          <a:r>
            <a:rPr lang="en-US" sz="1400" b="1" i="0" kern="1200" baseline="0" dirty="0"/>
            <a:t>Goal of POTS line replacement:</a:t>
          </a:r>
        </a:p>
        <a:p>
          <a:pPr marL="0" lvl="0" indent="0" algn="ctr" defTabSz="622300">
            <a:lnSpc>
              <a:spcPct val="90000"/>
            </a:lnSpc>
            <a:spcBef>
              <a:spcPct val="0"/>
            </a:spcBef>
            <a:spcAft>
              <a:spcPct val="35000"/>
            </a:spcAft>
            <a:buNone/>
          </a:pPr>
          <a:r>
            <a:rPr lang="en-US" sz="1400" b="1" i="0" kern="1200" baseline="0" dirty="0"/>
            <a:t>To improve the reliability and capabilities of telephone service while also reducing costs.</a:t>
          </a:r>
          <a:endParaRPr lang="en-US" sz="1400" kern="1200" dirty="0"/>
        </a:p>
      </dsp:txBody>
      <dsp:txXfrm>
        <a:off x="1840447" y="3984333"/>
        <a:ext cx="4420652" cy="1593460"/>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rgbClr val="1C142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rgbClr val="1C142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8ABE3C1-DBE1-495D-B57B-2849774B866A}" type="datetimeFigureOut">
              <a:rPr lang="en-US" dirty="0"/>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rgbClr val="1C142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rgbClr val="1C142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rgbClr val="1C142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rgbClr val="1C142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rgbClr val="1C142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5/21/2024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rgbClr val="1C142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5/21/2024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rgbClr val="1C142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A3F48C-C7C6-4055-9F49-3777875E72AE}" type="datetimeFigureOut">
              <a:rPr lang="en-US" dirty="0"/>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rgbClr val="1C142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5/21/2024</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rgbClr val="1C142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DE42F4-6EEF-4EF7-8ED4-2208F0F89A08}" type="datetimeFigureOut">
              <a:rPr lang="en-US" dirty="0"/>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rgbClr val="1C142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rgbClr val="1C142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5A6C69-6797-4E8A-BF37-F2C3751466E9}" type="datetimeFigureOut">
              <a:rPr lang="en-US" dirty="0"/>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rgbClr val="1C142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63" cy="1080937"/>
          </a:xfrm>
        </p:spPr>
        <p:txBody>
          <a:bodyPr/>
          <a:lstStyle/>
          <a:p>
            <a:r>
              <a:rPr lang="en-US"/>
              <a:t>Click to edit Master title style</a:t>
            </a:r>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2014A1-A632-4878-A0D3-F52BA7563730}" type="datetimeFigureOut">
              <a:rPr lang="en-US" dirty="0"/>
              <a:t>5/21/2024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rgbClr val="1C142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99F462-093F-4566-844B-4C71F2739DA5}" type="datetimeFigureOut">
              <a:rPr lang="en-US" dirty="0"/>
              <a:t>5/21/2024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5/21/2024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rgbClr val="1C142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rgbClr val="1C142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5/21/2024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5/21/2024</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7.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accesswds.com/t-mobile-resource-center/" TargetMode="Externa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2.xml"/><Relationship Id="rId1" Type="http://schemas.openxmlformats.org/officeDocument/2006/relationships/video" Target="https://www.youtube.com/embed/NMe7CkUkiiw?feature=oembed"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hyperlink" Target="mailto:PhilP@accesswds.com" TargetMode="External"/><Relationship Id="rId2" Type="http://schemas.openxmlformats.org/officeDocument/2006/relationships/hyperlink" Target="mailto:DanielleC@accesswds.com" TargetMode="Externa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7.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2.xml"/><Relationship Id="rId1" Type="http://schemas.openxmlformats.org/officeDocument/2006/relationships/video" Target="https://www.youtube.com/embed/owlQ0udS1Xg?feature=oembed"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37.png"/><Relationship Id="rId7" Type="http://schemas.openxmlformats.org/officeDocument/2006/relationships/diagramColors" Target="../diagrams/colors5.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svg"/><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7.png"/><Relationship Id="rId4" Type="http://schemas.openxmlformats.org/officeDocument/2006/relationships/image" Target="../media/image76.heif"/></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7.jpeg"/><Relationship Id="rId3" Type="http://schemas.openxmlformats.org/officeDocument/2006/relationships/diagramLayout" Target="../diagrams/layout1.xml"/><Relationship Id="rId7" Type="http://schemas.openxmlformats.org/officeDocument/2006/relationships/image" Target="../media/image22.png"/><Relationship Id="rId12" Type="http://schemas.openxmlformats.org/officeDocument/2006/relationships/image" Target="../media/image7.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26.png"/><Relationship Id="rId5" Type="http://schemas.openxmlformats.org/officeDocument/2006/relationships/diagramColors" Target="../diagrams/colors1.xml"/><Relationship Id="rId10" Type="http://schemas.openxmlformats.org/officeDocument/2006/relationships/image" Target="../media/image25.png"/><Relationship Id="rId4" Type="http://schemas.openxmlformats.org/officeDocument/2006/relationships/diagramQuickStyle" Target="../diagrams/quickStyle1.xml"/><Relationship Id="rId9" Type="http://schemas.openxmlformats.org/officeDocument/2006/relationships/image" Target="../media/image24.png"/><Relationship Id="rId14" Type="http://schemas.openxmlformats.org/officeDocument/2006/relationships/image" Target="../media/image28.jpeg"/></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12" Type="http://schemas.openxmlformats.org/officeDocument/2006/relationships/image" Target="../media/image7.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Layout" Target="../diagrams/layout4.xml"/><Relationship Id="rId7" Type="http://schemas.openxmlformats.org/officeDocument/2006/relationships/image" Target="../media/image29.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10" Type="http://schemas.openxmlformats.org/officeDocument/2006/relationships/image" Target="../media/image32.png"/><Relationship Id="rId4" Type="http://schemas.openxmlformats.org/officeDocument/2006/relationships/diagramQuickStyle" Target="../diagrams/quickStyle4.xml"/><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62C5936-BD74-BD8D-3BD2-12CC24729994}"/>
              </a:ext>
            </a:extLst>
          </p:cNvPr>
          <p:cNvSpPr>
            <a:spLocks noGrp="1"/>
          </p:cNvSpPr>
          <p:nvPr>
            <p:ph type="body" sz="half" idx="2"/>
          </p:nvPr>
        </p:nvSpPr>
        <p:spPr>
          <a:xfrm>
            <a:off x="1289070" y="4619812"/>
            <a:ext cx="9613859" cy="1090789"/>
          </a:xfrm>
        </p:spPr>
        <p:txBody>
          <a:bodyPr>
            <a:normAutofit/>
          </a:bodyPr>
          <a:lstStyle/>
          <a:p>
            <a:r>
              <a:rPr lang="en-US" sz="4800">
                <a:latin typeface="+mj-lt"/>
              </a:rPr>
              <a:t>T-Mobile </a:t>
            </a:r>
            <a:r>
              <a:rPr lang="en-US" sz="5000">
                <a:latin typeface="+mj-lt"/>
              </a:rPr>
              <a:t>Sell</a:t>
            </a:r>
            <a:r>
              <a:rPr lang="en-US" sz="4800">
                <a:latin typeface="+mj-lt"/>
              </a:rPr>
              <a:t> With Partners</a:t>
            </a:r>
          </a:p>
        </p:txBody>
      </p:sp>
      <p:sp>
        <p:nvSpPr>
          <p:cNvPr id="4" name="Rectangle 3">
            <a:extLst>
              <a:ext uri="{FF2B5EF4-FFF2-40B4-BE49-F238E27FC236}">
                <a16:creationId xmlns:a16="http://schemas.microsoft.com/office/drawing/2014/main" id="{A723CA12-1A9C-8CC2-8CC1-1777339A2572}"/>
              </a:ext>
            </a:extLst>
          </p:cNvPr>
          <p:cNvSpPr/>
          <p:nvPr/>
        </p:nvSpPr>
        <p:spPr>
          <a:xfrm>
            <a:off x="0" y="-43543"/>
            <a:ext cx="12192000" cy="460013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btitle 2">
            <a:extLst>
              <a:ext uri="{FF2B5EF4-FFF2-40B4-BE49-F238E27FC236}">
                <a16:creationId xmlns:a16="http://schemas.microsoft.com/office/drawing/2014/main" id="{35428815-4996-8F33-679D-16AAE643B68A}"/>
              </a:ext>
            </a:extLst>
          </p:cNvPr>
          <p:cNvSpPr txBox="1">
            <a:spLocks/>
          </p:cNvSpPr>
          <p:nvPr/>
        </p:nvSpPr>
        <p:spPr>
          <a:xfrm>
            <a:off x="1944853" y="5507318"/>
            <a:ext cx="8133478" cy="4065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gn="r">
              <a:buNone/>
            </a:pPr>
            <a:r>
              <a:rPr lang="en-US" sz="1800" dirty="0">
                <a:solidFill>
                  <a:srgbClr val="FF5639"/>
                </a:solidFill>
                <a:latin typeface="+mj-lt"/>
              </a:rPr>
              <a:t>Your LTE Connectivity Specialists</a:t>
            </a:r>
          </a:p>
        </p:txBody>
      </p:sp>
      <p:sp>
        <p:nvSpPr>
          <p:cNvPr id="7" name="TextBox 6">
            <a:extLst>
              <a:ext uri="{FF2B5EF4-FFF2-40B4-BE49-F238E27FC236}">
                <a16:creationId xmlns:a16="http://schemas.microsoft.com/office/drawing/2014/main" id="{384A4F08-A869-5319-1CFA-F049FDAA8733}"/>
              </a:ext>
            </a:extLst>
          </p:cNvPr>
          <p:cNvSpPr txBox="1"/>
          <p:nvPr/>
        </p:nvSpPr>
        <p:spPr>
          <a:xfrm>
            <a:off x="10247147" y="4656402"/>
            <a:ext cx="2250604" cy="1200329"/>
          </a:xfrm>
          <a:prstGeom prst="rect">
            <a:avLst/>
          </a:prstGeom>
          <a:noFill/>
        </p:spPr>
        <p:txBody>
          <a:bodyPr wrap="square" rtlCol="0">
            <a:spAutoFit/>
          </a:bodyPr>
          <a:lstStyle/>
          <a:p>
            <a:pPr algn="ctr"/>
            <a:r>
              <a:rPr lang="en-US" b="1">
                <a:solidFill>
                  <a:schemeClr val="accent5">
                    <a:lumMod val="40000"/>
                    <a:lumOff val="60000"/>
                  </a:schemeClr>
                </a:solidFill>
                <a:effectLst>
                  <a:outerShdw blurRad="38100" dist="38100" dir="2700000" algn="tl">
                    <a:srgbClr val="000000">
                      <a:alpha val="43137"/>
                    </a:srgbClr>
                  </a:outerShdw>
                </a:effectLst>
                <a:latin typeface="+mj-lt"/>
              </a:rPr>
              <a:t>Work with a </a:t>
            </a:r>
            <a:r>
              <a:rPr lang="en-US" b="1">
                <a:solidFill>
                  <a:srgbClr val="FF5639"/>
                </a:solidFill>
                <a:effectLst>
                  <a:outerShdw blurRad="38100" dist="38100" dir="2700000" algn="tl">
                    <a:srgbClr val="000000">
                      <a:alpha val="43137"/>
                    </a:srgbClr>
                  </a:outerShdw>
                </a:effectLst>
                <a:latin typeface="+mj-lt"/>
              </a:rPr>
              <a:t>Partner</a:t>
            </a:r>
            <a:r>
              <a:rPr lang="en-US" b="1">
                <a:solidFill>
                  <a:schemeClr val="accent5">
                    <a:lumMod val="40000"/>
                    <a:lumOff val="60000"/>
                  </a:schemeClr>
                </a:solidFill>
                <a:effectLst>
                  <a:outerShdw blurRad="38100" dist="38100" dir="2700000" algn="tl">
                    <a:srgbClr val="000000">
                      <a:alpha val="43137"/>
                    </a:srgbClr>
                  </a:outerShdw>
                </a:effectLst>
                <a:latin typeface="+mj-lt"/>
              </a:rPr>
              <a:t>, </a:t>
            </a:r>
          </a:p>
          <a:p>
            <a:pPr algn="ctr"/>
            <a:r>
              <a:rPr lang="en-US" b="1">
                <a:solidFill>
                  <a:schemeClr val="accent5">
                    <a:lumMod val="40000"/>
                    <a:lumOff val="60000"/>
                  </a:schemeClr>
                </a:solidFill>
                <a:effectLst>
                  <a:outerShdw blurRad="38100" dist="38100" dir="2700000" algn="tl">
                    <a:srgbClr val="000000">
                      <a:alpha val="43137"/>
                    </a:srgbClr>
                  </a:outerShdw>
                </a:effectLst>
                <a:latin typeface="+mj-lt"/>
              </a:rPr>
              <a:t>not just a </a:t>
            </a:r>
          </a:p>
          <a:p>
            <a:pPr algn="ctr"/>
            <a:r>
              <a:rPr lang="en-US" b="1">
                <a:solidFill>
                  <a:schemeClr val="accent5">
                    <a:lumMod val="40000"/>
                    <a:lumOff val="60000"/>
                  </a:schemeClr>
                </a:solidFill>
                <a:effectLst>
                  <a:outerShdw blurRad="38100" dist="38100" dir="2700000" algn="tl">
                    <a:srgbClr val="000000">
                      <a:alpha val="43137"/>
                    </a:srgbClr>
                  </a:outerShdw>
                </a:effectLst>
                <a:latin typeface="+mj-lt"/>
              </a:rPr>
              <a:t>Vendor.</a:t>
            </a:r>
          </a:p>
        </p:txBody>
      </p:sp>
      <p:pic>
        <p:nvPicPr>
          <p:cNvPr id="8" name="Picture 8" descr="Logo&#10;&#10;Description automatically generated">
            <a:extLst>
              <a:ext uri="{FF2B5EF4-FFF2-40B4-BE49-F238E27FC236}">
                <a16:creationId xmlns:a16="http://schemas.microsoft.com/office/drawing/2014/main" id="{60CAAF73-F9E6-8185-1262-E21C46A7C395}"/>
              </a:ext>
            </a:extLst>
          </p:cNvPr>
          <p:cNvPicPr>
            <a:picLocks noChangeAspect="1"/>
          </p:cNvPicPr>
          <p:nvPr/>
        </p:nvPicPr>
        <p:blipFill>
          <a:blip r:embed="rId2"/>
          <a:stretch>
            <a:fillRect/>
          </a:stretch>
        </p:blipFill>
        <p:spPr>
          <a:xfrm>
            <a:off x="1186543" y="1199816"/>
            <a:ext cx="9655628" cy="2901711"/>
          </a:xfrm>
          <a:prstGeom prst="rect">
            <a:avLst/>
          </a:prstGeom>
        </p:spPr>
      </p:pic>
    </p:spTree>
    <p:extLst>
      <p:ext uri="{BB962C8B-B14F-4D97-AF65-F5344CB8AC3E}">
        <p14:creationId xmlns:p14="http://schemas.microsoft.com/office/powerpoint/2010/main" val="1139476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0146E45C-1450-4186-B501-74F221F897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13" name="Picture 12">
            <a:extLst>
              <a:ext uri="{FF2B5EF4-FFF2-40B4-BE49-F238E27FC236}">
                <a16:creationId xmlns:a16="http://schemas.microsoft.com/office/drawing/2014/main" id="{EEDDA48B-BC04-4915-ADA3-A1A9522EB0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15" name="Rectangle 14">
            <a:extLst>
              <a:ext uri="{FF2B5EF4-FFF2-40B4-BE49-F238E27FC236}">
                <a16:creationId xmlns:a16="http://schemas.microsoft.com/office/drawing/2014/main" id="{78C9D07A-5A22-4E55-B18A-47CF07E50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a:extLst>
              <a:ext uri="{FF2B5EF4-FFF2-40B4-BE49-F238E27FC236}">
                <a16:creationId xmlns:a16="http://schemas.microsoft.com/office/drawing/2014/main" id="{3D71E629-0739-4A59-972B-A9E9A4500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9" name="Picture 18">
            <a:extLst>
              <a:ext uri="{FF2B5EF4-FFF2-40B4-BE49-F238E27FC236}">
                <a16:creationId xmlns:a16="http://schemas.microsoft.com/office/drawing/2014/main" id="{AF9C2BBD-AAF7-4C85-9BE4-E4C2F52353F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gradFill>
            <a:gsLst>
              <a:gs pos="0">
                <a:srgbClr val="F78925"/>
              </a:gs>
              <a:gs pos="50000">
                <a:srgbClr val="D54209"/>
              </a:gs>
              <a:gs pos="100000">
                <a:srgbClr val="8D0000"/>
              </a:gs>
            </a:gsLst>
            <a:lin ang="2520000" scaled="0"/>
          </a:gradFill>
        </p:spPr>
      </p:pic>
      <p:pic>
        <p:nvPicPr>
          <p:cNvPr id="21" name="Picture 20">
            <a:extLst>
              <a:ext uri="{FF2B5EF4-FFF2-40B4-BE49-F238E27FC236}">
                <a16:creationId xmlns:a16="http://schemas.microsoft.com/office/drawing/2014/main" id="{AEEF8B78-E487-4E1A-8945-35B4041B02A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3" name="Rectangle 22">
            <a:extLst>
              <a:ext uri="{FF2B5EF4-FFF2-40B4-BE49-F238E27FC236}">
                <a16:creationId xmlns:a16="http://schemas.microsoft.com/office/drawing/2014/main" id="{B9B4F0B3-5A15-4AAD-B054-8BA9209872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CCA43FE3-BC3A-4163-B2D9-721AA0F6F4D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27" name="Rectangle 26">
            <a:extLst>
              <a:ext uri="{FF2B5EF4-FFF2-40B4-BE49-F238E27FC236}">
                <a16:creationId xmlns:a16="http://schemas.microsoft.com/office/drawing/2014/main" id="{488AAD42-9F71-4F14-AE1E-C05DCFC60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834BB7FA-BD41-1A2F-5853-0A3E434ED77A}"/>
              </a:ext>
            </a:extLst>
          </p:cNvPr>
          <p:cNvSpPr>
            <a:spLocks noGrp="1"/>
          </p:cNvSpPr>
          <p:nvPr>
            <p:ph type="title"/>
          </p:nvPr>
        </p:nvSpPr>
        <p:spPr>
          <a:xfrm>
            <a:off x="680322" y="2063262"/>
            <a:ext cx="3739278" cy="2661138"/>
          </a:xfrm>
        </p:spPr>
        <p:txBody>
          <a:bodyPr vert="horz" lIns="91440" tIns="45720" rIns="91440" bIns="45720" rtlCol="0" anchor="ctr">
            <a:normAutofit/>
          </a:bodyPr>
          <a:lstStyle/>
          <a:p>
            <a:pPr algn="r"/>
            <a:r>
              <a:rPr lang="en-US" sz="4600">
                <a:solidFill>
                  <a:srgbClr val="FFFFFF"/>
                </a:solidFill>
              </a:rPr>
              <a:t>Semtech /Sierra Wireless new 5G</a:t>
            </a:r>
          </a:p>
        </p:txBody>
      </p:sp>
      <p:sp>
        <p:nvSpPr>
          <p:cNvPr id="3" name="Content Placeholder 2">
            <a:extLst>
              <a:ext uri="{FF2B5EF4-FFF2-40B4-BE49-F238E27FC236}">
                <a16:creationId xmlns:a16="http://schemas.microsoft.com/office/drawing/2014/main" id="{2E96B400-A625-602E-B080-1E27F965D9B9}"/>
              </a:ext>
            </a:extLst>
          </p:cNvPr>
          <p:cNvSpPr>
            <a:spLocks noGrp="1"/>
          </p:cNvSpPr>
          <p:nvPr>
            <p:ph idx="1"/>
          </p:nvPr>
        </p:nvSpPr>
        <p:spPr>
          <a:xfrm>
            <a:off x="452625" y="5150094"/>
            <a:ext cx="3739277" cy="1392112"/>
          </a:xfrm>
        </p:spPr>
        <p:txBody>
          <a:bodyPr vert="horz" lIns="91440" tIns="45720" rIns="91440" bIns="45720" rtlCol="0">
            <a:normAutofit/>
          </a:bodyPr>
          <a:lstStyle/>
          <a:p>
            <a:pPr marL="0" indent="0" algn="ctr">
              <a:buNone/>
            </a:pPr>
            <a:r>
              <a:rPr lang="en-US" sz="1900" dirty="0">
                <a:solidFill>
                  <a:srgbClr val="FFFFFF"/>
                </a:solidFill>
                <a:latin typeface="+mj-lt"/>
              </a:rPr>
              <a:t>Comes with 5 years of: *ALMS (cloud management) </a:t>
            </a:r>
          </a:p>
          <a:p>
            <a:pPr marL="0" indent="0" algn="ctr">
              <a:buNone/>
            </a:pPr>
            <a:r>
              <a:rPr lang="en-US" sz="1900" dirty="0">
                <a:solidFill>
                  <a:srgbClr val="FFFFFF"/>
                </a:solidFill>
                <a:latin typeface="+mj-lt"/>
              </a:rPr>
              <a:t>*Warranty &amp; Support</a:t>
            </a:r>
          </a:p>
          <a:p>
            <a:pPr marL="0" indent="0" algn="ctr">
              <a:buNone/>
            </a:pPr>
            <a:r>
              <a:rPr lang="en-US" sz="1900" b="1" dirty="0">
                <a:solidFill>
                  <a:srgbClr val="FFFFFF"/>
                </a:solidFill>
                <a:effectLst>
                  <a:outerShdw blurRad="38100" dist="38100" dir="2700000" algn="tl">
                    <a:srgbClr val="000000">
                      <a:alpha val="43137"/>
                    </a:srgbClr>
                  </a:outerShdw>
                </a:effectLst>
                <a:latin typeface="+mj-lt"/>
              </a:rPr>
              <a:t>Good thru EOY</a:t>
            </a:r>
          </a:p>
        </p:txBody>
      </p:sp>
      <p:sp>
        <p:nvSpPr>
          <p:cNvPr id="29" name="Rectangle 28">
            <a:extLst>
              <a:ext uri="{FF2B5EF4-FFF2-40B4-BE49-F238E27FC236}">
                <a16:creationId xmlns:a16="http://schemas.microsoft.com/office/drawing/2014/main" id="{61B962C9-BE53-4915-9C0C-B53DCD378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6090" y="642795"/>
            <a:ext cx="6272654" cy="5575126"/>
          </a:xfrm>
          <a:prstGeom prst="rect">
            <a:avLst/>
          </a:prstGeom>
          <a:solidFill>
            <a:schemeClr val="bg1"/>
          </a:solidFill>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5542F62-127D-F89F-EC16-E11FF830F2B7}"/>
              </a:ext>
            </a:extLst>
          </p:cNvPr>
          <p:cNvSpPr txBox="1"/>
          <p:nvPr/>
        </p:nvSpPr>
        <p:spPr>
          <a:xfrm>
            <a:off x="452625" y="484756"/>
            <a:ext cx="3796146" cy="954107"/>
          </a:xfrm>
          <a:prstGeom prst="rect">
            <a:avLst/>
          </a:prstGeom>
          <a:noFill/>
        </p:spPr>
        <p:txBody>
          <a:bodyPr wrap="square" rtlCol="0">
            <a:spAutoFit/>
          </a:bodyPr>
          <a:lstStyle/>
          <a:p>
            <a:pPr algn="ctr"/>
            <a:r>
              <a:rPr lang="en-US" sz="2800" dirty="0">
                <a:effectLst>
                  <a:outerShdw blurRad="38100" dist="38100" dir="2700000" algn="tl">
                    <a:srgbClr val="000000">
                      <a:alpha val="43137"/>
                    </a:srgbClr>
                  </a:outerShdw>
                </a:effectLst>
                <a:latin typeface="+mj-lt"/>
              </a:rPr>
              <a:t>World’s Smallest </a:t>
            </a:r>
          </a:p>
          <a:p>
            <a:pPr algn="ctr"/>
            <a:r>
              <a:rPr lang="en-US" sz="2800" dirty="0">
                <a:effectLst>
                  <a:outerShdw blurRad="38100" dist="38100" dir="2700000" algn="tl">
                    <a:srgbClr val="000000">
                      <a:alpha val="43137"/>
                    </a:srgbClr>
                  </a:outerShdw>
                </a:effectLst>
                <a:latin typeface="+mj-lt"/>
              </a:rPr>
              <a:t>Rugged 5G Router</a:t>
            </a:r>
          </a:p>
        </p:txBody>
      </p:sp>
      <p:pic>
        <p:nvPicPr>
          <p:cNvPr id="7" name="Picture 6">
            <a:extLst>
              <a:ext uri="{FF2B5EF4-FFF2-40B4-BE49-F238E27FC236}">
                <a16:creationId xmlns:a16="http://schemas.microsoft.com/office/drawing/2014/main" id="{D2723792-B0A0-0012-C2D8-F065FE10B286}"/>
              </a:ext>
            </a:extLst>
          </p:cNvPr>
          <p:cNvPicPr>
            <a:picLocks noChangeAspect="1"/>
          </p:cNvPicPr>
          <p:nvPr/>
        </p:nvPicPr>
        <p:blipFill>
          <a:blip r:embed="rId6"/>
          <a:stretch>
            <a:fillRect/>
          </a:stretch>
        </p:blipFill>
        <p:spPr>
          <a:xfrm>
            <a:off x="5596129" y="650189"/>
            <a:ext cx="5725777" cy="5557080"/>
          </a:xfrm>
          <a:prstGeom prst="rect">
            <a:avLst/>
          </a:prstGeom>
        </p:spPr>
      </p:pic>
    </p:spTree>
    <p:extLst>
      <p:ext uri="{BB962C8B-B14F-4D97-AF65-F5344CB8AC3E}">
        <p14:creationId xmlns:p14="http://schemas.microsoft.com/office/powerpoint/2010/main" val="2490722744"/>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 name="Picture 9">
            <a:extLst>
              <a:ext uri="{FF2B5EF4-FFF2-40B4-BE49-F238E27FC236}">
                <a16:creationId xmlns:a16="http://schemas.microsoft.com/office/drawing/2014/main" id="{5321D838-2C7E-4177-9DD3-DAC78324A2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7" name="Picture 11">
            <a:extLst>
              <a:ext uri="{FF2B5EF4-FFF2-40B4-BE49-F238E27FC236}">
                <a16:creationId xmlns:a16="http://schemas.microsoft.com/office/drawing/2014/main" id="{0146E45C-1450-4186-B501-74F221F897A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29" name="Picture 13">
            <a:extLst>
              <a:ext uri="{FF2B5EF4-FFF2-40B4-BE49-F238E27FC236}">
                <a16:creationId xmlns:a16="http://schemas.microsoft.com/office/drawing/2014/main" id="{EEDDA48B-BC04-4915-ADA3-A1A9522EB0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31" name="Rectangle 15">
            <a:extLst>
              <a:ext uri="{FF2B5EF4-FFF2-40B4-BE49-F238E27FC236}">
                <a16:creationId xmlns:a16="http://schemas.microsoft.com/office/drawing/2014/main" id="{78C9D07A-5A22-4E55-B18A-47CF07E508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2" name="Rectangle 17">
            <a:extLst>
              <a:ext uri="{FF2B5EF4-FFF2-40B4-BE49-F238E27FC236}">
                <a16:creationId xmlns:a16="http://schemas.microsoft.com/office/drawing/2014/main" id="{3D71E629-0739-4A59-972B-A9E9A4500E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3" name="Picture 19">
            <a:extLst>
              <a:ext uri="{FF2B5EF4-FFF2-40B4-BE49-F238E27FC236}">
                <a16:creationId xmlns:a16="http://schemas.microsoft.com/office/drawing/2014/main" id="{AF9C2BBD-AAF7-4C85-9BE4-E4C2F52353F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gradFill>
            <a:gsLst>
              <a:gs pos="0">
                <a:srgbClr val="F78925"/>
              </a:gs>
              <a:gs pos="50000">
                <a:srgbClr val="D54209"/>
              </a:gs>
              <a:gs pos="100000">
                <a:srgbClr val="8D0000"/>
              </a:gs>
            </a:gsLst>
            <a:lin ang="2520000" scaled="0"/>
          </a:gradFill>
        </p:spPr>
      </p:pic>
      <p:pic>
        <p:nvPicPr>
          <p:cNvPr id="34" name="Picture 21">
            <a:extLst>
              <a:ext uri="{FF2B5EF4-FFF2-40B4-BE49-F238E27FC236}">
                <a16:creationId xmlns:a16="http://schemas.microsoft.com/office/drawing/2014/main" id="{AEEF8B78-E487-4E1A-8945-35B4041B02A3}"/>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Rectangle 23">
            <a:extLst>
              <a:ext uri="{FF2B5EF4-FFF2-40B4-BE49-F238E27FC236}">
                <a16:creationId xmlns:a16="http://schemas.microsoft.com/office/drawing/2014/main" id="{B9B4F0B3-5A15-4AAD-B054-8BA9209872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CCA43FE3-BC3A-4163-B2D9-721AA0F6F4D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cstate="print">
            <a:extLst>
              <a:ext uri="{28A0092B-C50C-407E-A947-70E740481C1C}">
                <a14:useLocalDpi xmlns:a14="http://schemas.microsoft.com/office/drawing/2010/main" val="0"/>
              </a:ext>
            </a:extLst>
          </a:blip>
          <a:stretch>
            <a:fillRect/>
          </a:stretch>
        </p:blipFill>
        <p:spPr>
          <a:xfrm>
            <a:off x="1" y="5006045"/>
            <a:ext cx="4965192" cy="144049"/>
          </a:xfrm>
          <a:prstGeom prst="rect">
            <a:avLst/>
          </a:prstGeom>
        </p:spPr>
      </p:pic>
      <p:sp>
        <p:nvSpPr>
          <p:cNvPr id="28" name="Rectangle 27">
            <a:extLst>
              <a:ext uri="{FF2B5EF4-FFF2-40B4-BE49-F238E27FC236}">
                <a16:creationId xmlns:a16="http://schemas.microsoft.com/office/drawing/2014/main" id="{488AAD42-9F71-4F14-AE1E-C05DCFC60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701BCA6-7E7B-4DDC-CDBD-778486B31D9A}"/>
              </a:ext>
            </a:extLst>
          </p:cNvPr>
          <p:cNvSpPr>
            <a:spLocks noGrp="1"/>
          </p:cNvSpPr>
          <p:nvPr>
            <p:ph type="title"/>
          </p:nvPr>
        </p:nvSpPr>
        <p:spPr>
          <a:xfrm>
            <a:off x="680322" y="2063262"/>
            <a:ext cx="3739278" cy="2661138"/>
          </a:xfrm>
        </p:spPr>
        <p:txBody>
          <a:bodyPr vert="horz" lIns="91440" tIns="45720" rIns="91440" bIns="45720" rtlCol="0" anchor="ctr">
            <a:noAutofit/>
          </a:bodyPr>
          <a:lstStyle/>
          <a:p>
            <a:pPr algn="ctr"/>
            <a:r>
              <a:rPr lang="en-US" dirty="0">
                <a:solidFill>
                  <a:srgbClr val="FFFFFF"/>
                </a:solidFill>
              </a:rPr>
              <a:t>Have you been asked about POTS replacement?</a:t>
            </a:r>
          </a:p>
        </p:txBody>
      </p:sp>
      <p:sp>
        <p:nvSpPr>
          <p:cNvPr id="30" name="Rectangle 29">
            <a:extLst>
              <a:ext uri="{FF2B5EF4-FFF2-40B4-BE49-F238E27FC236}">
                <a16:creationId xmlns:a16="http://schemas.microsoft.com/office/drawing/2014/main" id="{61B962C9-BE53-4915-9C0C-B53DCD378D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6090" y="642795"/>
            <a:ext cx="6272654" cy="5575126"/>
          </a:xfrm>
          <a:prstGeom prst="rect">
            <a:avLst/>
          </a:prstGeom>
          <a:solidFill>
            <a:schemeClr val="bg1"/>
          </a:solidFill>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A4959AA-0727-6BAA-0951-3506969CA5D0}"/>
              </a:ext>
            </a:extLst>
          </p:cNvPr>
          <p:cNvPicPr>
            <a:picLocks noChangeAspect="1"/>
          </p:cNvPicPr>
          <p:nvPr/>
        </p:nvPicPr>
        <p:blipFill>
          <a:blip r:embed="rId6"/>
          <a:stretch>
            <a:fillRect/>
          </a:stretch>
        </p:blipFill>
        <p:spPr>
          <a:xfrm>
            <a:off x="5593085" y="1195006"/>
            <a:ext cx="5629268" cy="4461193"/>
          </a:xfrm>
          <a:prstGeom prst="rect">
            <a:avLst/>
          </a:prstGeom>
          <a:ln>
            <a:noFill/>
          </a:ln>
          <a:effectLst/>
        </p:spPr>
      </p:pic>
      <p:pic>
        <p:nvPicPr>
          <p:cNvPr id="7" name="Picture 6">
            <a:extLst>
              <a:ext uri="{FF2B5EF4-FFF2-40B4-BE49-F238E27FC236}">
                <a16:creationId xmlns:a16="http://schemas.microsoft.com/office/drawing/2014/main" id="{209877E5-9FCD-3C93-A6CE-2D693061183B}"/>
              </a:ext>
            </a:extLst>
          </p:cNvPr>
          <p:cNvPicPr>
            <a:picLocks noChangeAspect="1"/>
          </p:cNvPicPr>
          <p:nvPr/>
        </p:nvPicPr>
        <p:blipFill>
          <a:blip r:embed="rId7"/>
          <a:stretch>
            <a:fillRect/>
          </a:stretch>
        </p:blipFill>
        <p:spPr>
          <a:xfrm>
            <a:off x="0" y="4700004"/>
            <a:ext cx="4649997" cy="969890"/>
          </a:xfrm>
          <a:prstGeom prst="rect">
            <a:avLst/>
          </a:prstGeom>
        </p:spPr>
      </p:pic>
      <p:pic>
        <p:nvPicPr>
          <p:cNvPr id="8" name="Picture 7" descr="Shape&#10;&#10;Description automatically generated">
            <a:extLst>
              <a:ext uri="{FF2B5EF4-FFF2-40B4-BE49-F238E27FC236}">
                <a16:creationId xmlns:a16="http://schemas.microsoft.com/office/drawing/2014/main" id="{0470B9C8-4091-46AC-27B1-4C480C5AB332}"/>
              </a:ext>
            </a:extLst>
          </p:cNvPr>
          <p:cNvPicPr>
            <a:picLocks noChangeAspect="1"/>
          </p:cNvPicPr>
          <p:nvPr/>
        </p:nvPicPr>
        <p:blipFill>
          <a:blip r:embed="rId8"/>
          <a:stretch>
            <a:fillRect/>
          </a:stretch>
        </p:blipFill>
        <p:spPr>
          <a:xfrm>
            <a:off x="104289" y="139636"/>
            <a:ext cx="1152066" cy="1162945"/>
          </a:xfrm>
          <a:prstGeom prst="rect">
            <a:avLst/>
          </a:prstGeom>
        </p:spPr>
      </p:pic>
    </p:spTree>
    <p:extLst>
      <p:ext uri="{BB962C8B-B14F-4D97-AF65-F5344CB8AC3E}">
        <p14:creationId xmlns:p14="http://schemas.microsoft.com/office/powerpoint/2010/main" val="1473831283"/>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6D378268-173C-4C67-AF66-98482F208A1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5" name="Picture 34">
            <a:extLst>
              <a:ext uri="{FF2B5EF4-FFF2-40B4-BE49-F238E27FC236}">
                <a16:creationId xmlns:a16="http://schemas.microsoft.com/office/drawing/2014/main" id="{F5B94371-1ED5-46C9-92CB-009E55DBB27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37" name="Rectangle 36">
            <a:extLst>
              <a:ext uri="{FF2B5EF4-FFF2-40B4-BE49-F238E27FC236}">
                <a16:creationId xmlns:a16="http://schemas.microsoft.com/office/drawing/2014/main" id="{93E975A1-5008-46D0-B573-A424564CB2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39" name="Rectangle 38">
            <a:extLst>
              <a:ext uri="{FF2B5EF4-FFF2-40B4-BE49-F238E27FC236}">
                <a16:creationId xmlns:a16="http://schemas.microsoft.com/office/drawing/2014/main" id="{F059A320-8768-45B7-97A8-030AB958DF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492AD2D-3A7B-6E4B-C63E-0F0DB1BC3128}"/>
              </a:ext>
            </a:extLst>
          </p:cNvPr>
          <p:cNvPicPr>
            <a:picLocks noChangeAspect="1"/>
          </p:cNvPicPr>
          <p:nvPr/>
        </p:nvPicPr>
        <p:blipFill rotWithShape="1">
          <a:blip r:embed="rId4"/>
          <a:srcRect b="1316"/>
          <a:stretch/>
        </p:blipFill>
        <p:spPr>
          <a:xfrm>
            <a:off x="20" y="10"/>
            <a:ext cx="12191980" cy="6857990"/>
          </a:xfrm>
          <a:prstGeom prst="rect">
            <a:avLst/>
          </a:prstGeom>
        </p:spPr>
      </p:pic>
    </p:spTree>
    <p:extLst>
      <p:ext uri="{BB962C8B-B14F-4D97-AF65-F5344CB8AC3E}">
        <p14:creationId xmlns:p14="http://schemas.microsoft.com/office/powerpoint/2010/main" val="1568674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7174AD-F771-8E85-4452-4A09BAD2EAE5}"/>
              </a:ext>
            </a:extLst>
          </p:cNvPr>
          <p:cNvSpPr/>
          <p:nvPr/>
        </p:nvSpPr>
        <p:spPr>
          <a:xfrm>
            <a:off x="0" y="0"/>
            <a:ext cx="609308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921917-495D-0EAC-E2BC-EC1773A8E79B}"/>
              </a:ext>
            </a:extLst>
          </p:cNvPr>
          <p:cNvSpPr>
            <a:spLocks noGrp="1"/>
          </p:cNvSpPr>
          <p:nvPr>
            <p:ph type="title"/>
          </p:nvPr>
        </p:nvSpPr>
        <p:spPr>
          <a:xfrm>
            <a:off x="680321" y="753228"/>
            <a:ext cx="5584677" cy="1080938"/>
          </a:xfrm>
        </p:spPr>
        <p:txBody>
          <a:bodyPr>
            <a:normAutofit/>
          </a:bodyPr>
          <a:lstStyle/>
          <a:p>
            <a:r>
              <a:rPr lang="en-US">
                <a:solidFill>
                  <a:srgbClr val="FFFFFF"/>
                </a:solidFill>
              </a:rPr>
              <a:t>How to work with AWDS?</a:t>
            </a:r>
          </a:p>
        </p:txBody>
      </p:sp>
      <p:sp>
        <p:nvSpPr>
          <p:cNvPr id="3" name="Content Placeholder 2">
            <a:extLst>
              <a:ext uri="{FF2B5EF4-FFF2-40B4-BE49-F238E27FC236}">
                <a16:creationId xmlns:a16="http://schemas.microsoft.com/office/drawing/2014/main" id="{609D67DA-C2B8-B779-D772-689870B48756}"/>
              </a:ext>
            </a:extLst>
          </p:cNvPr>
          <p:cNvSpPr>
            <a:spLocks noGrp="1"/>
          </p:cNvSpPr>
          <p:nvPr>
            <p:ph idx="1"/>
          </p:nvPr>
        </p:nvSpPr>
        <p:spPr>
          <a:xfrm>
            <a:off x="235671" y="2113873"/>
            <a:ext cx="5537112" cy="4607438"/>
          </a:xfrm>
        </p:spPr>
        <p:txBody>
          <a:bodyPr>
            <a:normAutofit lnSpcReduction="10000"/>
          </a:bodyPr>
          <a:lstStyle/>
          <a:p>
            <a:pPr>
              <a:lnSpc>
                <a:spcPct val="110000"/>
              </a:lnSpc>
            </a:pPr>
            <a:r>
              <a:rPr lang="en-US" sz="1800" dirty="0">
                <a:solidFill>
                  <a:srgbClr val="FFFFFF"/>
                </a:solidFill>
                <a:latin typeface="Montserrat Medium" panose="00000600000000000000" pitchFamily="2" charset="0"/>
              </a:rPr>
              <a:t>BRING US ON THE FIRST DISCOVERY CALL!</a:t>
            </a:r>
          </a:p>
          <a:p>
            <a:pPr lvl="1">
              <a:lnSpc>
                <a:spcPct val="110000"/>
              </a:lnSpc>
            </a:pPr>
            <a:r>
              <a:rPr lang="en-US" sz="1800" dirty="0">
                <a:solidFill>
                  <a:srgbClr val="FFFFFF"/>
                </a:solidFill>
                <a:latin typeface="Montserrat Medium" panose="00000600000000000000" pitchFamily="2" charset="0"/>
              </a:rPr>
              <a:t>Discovery Level</a:t>
            </a:r>
          </a:p>
          <a:p>
            <a:pPr lvl="1">
              <a:lnSpc>
                <a:spcPct val="110000"/>
              </a:lnSpc>
            </a:pPr>
            <a:r>
              <a:rPr lang="en-US" sz="1800" dirty="0">
                <a:solidFill>
                  <a:srgbClr val="FFFFFF"/>
                </a:solidFill>
                <a:latin typeface="Montserrat Medium" panose="00000600000000000000" pitchFamily="2" charset="0"/>
              </a:rPr>
              <a:t>We can register the opportunity	</a:t>
            </a:r>
          </a:p>
          <a:p>
            <a:pPr>
              <a:lnSpc>
                <a:spcPct val="110000"/>
              </a:lnSpc>
            </a:pPr>
            <a:r>
              <a:rPr lang="en-US" sz="1800" dirty="0">
                <a:solidFill>
                  <a:srgbClr val="FFFFFF"/>
                </a:solidFill>
                <a:latin typeface="Montserrat Medium" panose="00000600000000000000" pitchFamily="2" charset="0"/>
              </a:rPr>
              <a:t>You register – we do the rest! </a:t>
            </a:r>
          </a:p>
          <a:p>
            <a:pPr lvl="1">
              <a:lnSpc>
                <a:spcPct val="110000"/>
              </a:lnSpc>
            </a:pPr>
            <a:r>
              <a:rPr lang="en-US" sz="1800" dirty="0">
                <a:solidFill>
                  <a:srgbClr val="FFFFFF"/>
                </a:solidFill>
                <a:latin typeface="Montserrat Medium" panose="00000600000000000000" pitchFamily="2" charset="0"/>
              </a:rPr>
              <a:t>Create the opportunity in SFDC</a:t>
            </a:r>
          </a:p>
          <a:p>
            <a:pPr lvl="1">
              <a:lnSpc>
                <a:spcPct val="110000"/>
              </a:lnSpc>
            </a:pPr>
            <a:r>
              <a:rPr lang="en-US" sz="1800" dirty="0">
                <a:solidFill>
                  <a:srgbClr val="FFFFFF"/>
                </a:solidFill>
                <a:latin typeface="Montserrat Medium" panose="00000600000000000000" pitchFamily="2" charset="0"/>
              </a:rPr>
              <a:t>Check “Partner Teaming” box in the “Partner Teaming Information” section</a:t>
            </a:r>
          </a:p>
          <a:p>
            <a:pPr lvl="1">
              <a:lnSpc>
                <a:spcPct val="110000"/>
              </a:lnSpc>
            </a:pPr>
            <a:r>
              <a:rPr lang="en-US" sz="1800" dirty="0">
                <a:solidFill>
                  <a:srgbClr val="FFFFFF"/>
                </a:solidFill>
                <a:latin typeface="Montserrat Medium" panose="00000600000000000000" pitchFamily="2" charset="0"/>
              </a:rPr>
              <a:t>Select the solution category = routers</a:t>
            </a:r>
          </a:p>
          <a:p>
            <a:pPr lvl="1">
              <a:lnSpc>
                <a:spcPct val="110000"/>
              </a:lnSpc>
            </a:pPr>
            <a:r>
              <a:rPr lang="en-US" sz="1800" dirty="0">
                <a:solidFill>
                  <a:srgbClr val="FFFFFF"/>
                </a:solidFill>
                <a:latin typeface="Montserrat Medium" panose="00000600000000000000" pitchFamily="2" charset="0"/>
              </a:rPr>
              <a:t>Under Device/Solution Details = put as much detail as possible </a:t>
            </a:r>
          </a:p>
          <a:p>
            <a:pPr lvl="2">
              <a:lnSpc>
                <a:spcPct val="110000"/>
              </a:lnSpc>
            </a:pPr>
            <a:r>
              <a:rPr lang="en-US" sz="1600" dirty="0">
                <a:solidFill>
                  <a:srgbClr val="FFFFFF"/>
                </a:solidFill>
                <a:latin typeface="Montserrat Medium" panose="00000600000000000000" pitchFamily="2" charset="0"/>
              </a:rPr>
              <a:t>(AWDS can send qualification form)</a:t>
            </a:r>
          </a:p>
          <a:p>
            <a:pPr lvl="1">
              <a:lnSpc>
                <a:spcPct val="110000"/>
              </a:lnSpc>
            </a:pPr>
            <a:r>
              <a:rPr lang="en-US" sz="1800" dirty="0">
                <a:solidFill>
                  <a:srgbClr val="FFFFFF"/>
                </a:solidFill>
                <a:latin typeface="Montserrat Medium" panose="00000600000000000000" pitchFamily="2" charset="0"/>
              </a:rPr>
              <a:t>Under “Recommended Partner” put AWDS</a:t>
            </a:r>
          </a:p>
          <a:p>
            <a:pPr marL="457200" lvl="1" indent="0">
              <a:buNone/>
            </a:pPr>
            <a:endParaRPr lang="en-US" sz="1800" dirty="0">
              <a:solidFill>
                <a:srgbClr val="FFFFFF"/>
              </a:solidFill>
              <a:latin typeface="Montserrat Medium" panose="00000600000000000000" pitchFamily="2" charset="0"/>
            </a:endParaRPr>
          </a:p>
          <a:p>
            <a:pPr lvl="1"/>
            <a:endParaRPr lang="en-US" sz="1800" dirty="0">
              <a:solidFill>
                <a:srgbClr val="FFFFFF"/>
              </a:solidFill>
              <a:latin typeface="Montserrat Medium" panose="00000600000000000000" pitchFamily="2" charset="0"/>
            </a:endParaRPr>
          </a:p>
        </p:txBody>
      </p:sp>
      <p:sp>
        <p:nvSpPr>
          <p:cNvPr id="6" name="Rectangle 5">
            <a:extLst>
              <a:ext uri="{FF2B5EF4-FFF2-40B4-BE49-F238E27FC236}">
                <a16:creationId xmlns:a16="http://schemas.microsoft.com/office/drawing/2014/main" id="{0640CCF3-A2AE-221F-C479-65B50A327F22}"/>
              </a:ext>
            </a:extLst>
          </p:cNvPr>
          <p:cNvSpPr/>
          <p:nvPr/>
        </p:nvSpPr>
        <p:spPr>
          <a:xfrm>
            <a:off x="6096000" y="0"/>
            <a:ext cx="609308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hape&#10;&#10;Description automatically generated">
            <a:extLst>
              <a:ext uri="{FF2B5EF4-FFF2-40B4-BE49-F238E27FC236}">
                <a16:creationId xmlns:a16="http://schemas.microsoft.com/office/drawing/2014/main" id="{B555B15C-E068-68C4-7382-B8C19231EC51}"/>
              </a:ext>
            </a:extLst>
          </p:cNvPr>
          <p:cNvPicPr>
            <a:picLocks noChangeAspect="1"/>
          </p:cNvPicPr>
          <p:nvPr/>
        </p:nvPicPr>
        <p:blipFill>
          <a:blip r:embed="rId2"/>
          <a:stretch>
            <a:fillRect/>
          </a:stretch>
        </p:blipFill>
        <p:spPr>
          <a:xfrm>
            <a:off x="6945317" y="872997"/>
            <a:ext cx="4812406" cy="4857850"/>
          </a:xfrm>
          <a:prstGeom prst="rect">
            <a:avLst/>
          </a:prstGeom>
        </p:spPr>
      </p:pic>
    </p:spTree>
    <p:extLst>
      <p:ext uri="{BB962C8B-B14F-4D97-AF65-F5344CB8AC3E}">
        <p14:creationId xmlns:p14="http://schemas.microsoft.com/office/powerpoint/2010/main" val="116527857"/>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52DEC27-EF95-F3CA-0C08-838971085DA8}"/>
              </a:ext>
            </a:extLst>
          </p:cNvPr>
          <p:cNvSpPr/>
          <p:nvPr/>
        </p:nvSpPr>
        <p:spPr>
          <a:xfrm>
            <a:off x="7767476" y="0"/>
            <a:ext cx="4426936" cy="68586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A28EA23-2F99-27FC-D5D1-087B8D097F44}"/>
              </a:ext>
            </a:extLst>
          </p:cNvPr>
          <p:cNvSpPr/>
          <p:nvPr/>
        </p:nvSpPr>
        <p:spPr>
          <a:xfrm>
            <a:off x="-6116" y="609600"/>
            <a:ext cx="7764696" cy="1358960"/>
          </a:xfrm>
          <a:prstGeom prst="rect">
            <a:avLst/>
          </a:prstGeom>
          <a:solidFill>
            <a:schemeClr val="accent4"/>
          </a:solidFill>
          <a:ln>
            <a:solidFill>
              <a:srgbClr val="FF56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E23B81-CD85-061F-F08F-7B789D8ED71F}"/>
              </a:ext>
            </a:extLst>
          </p:cNvPr>
          <p:cNvSpPr>
            <a:spLocks noGrp="1"/>
          </p:cNvSpPr>
          <p:nvPr>
            <p:ph type="title"/>
          </p:nvPr>
        </p:nvSpPr>
        <p:spPr>
          <a:xfrm>
            <a:off x="680321" y="753228"/>
            <a:ext cx="7087552" cy="1080938"/>
          </a:xfrm>
        </p:spPr>
        <p:txBody>
          <a:bodyPr>
            <a:normAutofit/>
          </a:bodyPr>
          <a:lstStyle/>
          <a:p>
            <a:r>
              <a:rPr lang="en-US"/>
              <a:t>Visit the AWDS T-Mobile Landing Page</a:t>
            </a:r>
          </a:p>
        </p:txBody>
      </p:sp>
      <p:sp>
        <p:nvSpPr>
          <p:cNvPr id="3" name="Content Placeholder 2">
            <a:extLst>
              <a:ext uri="{FF2B5EF4-FFF2-40B4-BE49-F238E27FC236}">
                <a16:creationId xmlns:a16="http://schemas.microsoft.com/office/drawing/2014/main" id="{53B8F0C0-559C-F0FC-6399-7CCC932A64D0}"/>
              </a:ext>
            </a:extLst>
          </p:cNvPr>
          <p:cNvSpPr>
            <a:spLocks noGrp="1"/>
          </p:cNvSpPr>
          <p:nvPr>
            <p:ph idx="1"/>
          </p:nvPr>
        </p:nvSpPr>
        <p:spPr>
          <a:xfrm>
            <a:off x="680321" y="2336873"/>
            <a:ext cx="6423211" cy="3599316"/>
          </a:xfrm>
        </p:spPr>
        <p:txBody>
          <a:bodyPr>
            <a:normAutofit lnSpcReduction="10000"/>
          </a:bodyPr>
          <a:lstStyle/>
          <a:p>
            <a:r>
              <a:rPr lang="en-US" sz="2000" dirty="0">
                <a:latin typeface="Montserrat Medium" panose="00000600000000000000" pitchFamily="2" charset="0"/>
              </a:rPr>
              <a:t>Collateral</a:t>
            </a:r>
          </a:p>
          <a:p>
            <a:r>
              <a:rPr lang="en-US" sz="2000" dirty="0">
                <a:latin typeface="Montserrat Medium" panose="00000600000000000000" pitchFamily="2" charset="0"/>
              </a:rPr>
              <a:t>Monthly Promo’s </a:t>
            </a:r>
          </a:p>
          <a:p>
            <a:r>
              <a:rPr lang="en-US" sz="2000" dirty="0">
                <a:latin typeface="Montserrat Medium" panose="00000600000000000000" pitchFamily="2" charset="0"/>
              </a:rPr>
              <a:t>This presentation</a:t>
            </a:r>
          </a:p>
          <a:p>
            <a:r>
              <a:rPr lang="en-US" sz="2000" dirty="0">
                <a:latin typeface="Montserrat Medium" panose="00000600000000000000" pitchFamily="2" charset="0"/>
              </a:rPr>
              <a:t>Requests for webinars</a:t>
            </a:r>
          </a:p>
          <a:p>
            <a:r>
              <a:rPr lang="en-US" sz="2000" dirty="0">
                <a:latin typeface="Montserrat Medium" panose="00000600000000000000" pitchFamily="2" charset="0"/>
              </a:rPr>
              <a:t>Territory maps</a:t>
            </a:r>
          </a:p>
          <a:p>
            <a:r>
              <a:rPr lang="en-US" sz="2000" dirty="0">
                <a:latin typeface="Montserrat Medium" panose="00000600000000000000" pitchFamily="2" charset="0"/>
              </a:rPr>
              <a:t>Discount codes -(T-Mobile - 10% OFF code)</a:t>
            </a:r>
          </a:p>
          <a:p>
            <a:endParaRPr lang="en-US" sz="2000" dirty="0">
              <a:latin typeface="Montserrat Medium" panose="00000600000000000000" pitchFamily="2" charset="0"/>
            </a:endParaRPr>
          </a:p>
          <a:p>
            <a:pPr marL="0" indent="0">
              <a:buNone/>
            </a:pPr>
            <a:r>
              <a:rPr lang="en-US" sz="2800" b="1" dirty="0">
                <a:solidFill>
                  <a:srgbClr val="2C1520"/>
                </a:solidFill>
                <a:latin typeface="Montserrat Medium" panose="00000600000000000000" pitchFamily="2" charset="0"/>
                <a:hlinkClick r:id="rId2">
                  <a:extLst>
                    <a:ext uri="{A12FA001-AC4F-418D-AE19-62706E023703}">
                      <ahyp:hlinkClr xmlns:ahyp="http://schemas.microsoft.com/office/drawing/2018/hyperlinkcolor" val="tx"/>
                    </a:ext>
                  </a:extLst>
                </a:hlinkClick>
              </a:rPr>
              <a:t>https://accesswds.com/t-mobile-resource-center/</a:t>
            </a:r>
            <a:endParaRPr lang="en-US" sz="2800" b="1" dirty="0">
              <a:solidFill>
                <a:srgbClr val="2C1520"/>
              </a:solidFill>
              <a:latin typeface="Montserrat Medium" panose="00000600000000000000" pitchFamily="2" charset="0"/>
            </a:endParaRPr>
          </a:p>
          <a:p>
            <a:pPr marL="0" indent="0">
              <a:buNone/>
            </a:pPr>
            <a:endParaRPr lang="en-US" sz="2000" dirty="0">
              <a:latin typeface="Montserrat Medium" panose="00000600000000000000" pitchFamily="2" charset="0"/>
            </a:endParaRPr>
          </a:p>
        </p:txBody>
      </p:sp>
      <p:sp>
        <p:nvSpPr>
          <p:cNvPr id="8" name="Rectangle 7">
            <a:extLst>
              <a:ext uri="{FF2B5EF4-FFF2-40B4-BE49-F238E27FC236}">
                <a16:creationId xmlns:a16="http://schemas.microsoft.com/office/drawing/2014/main" id="{2AB057E7-7D6D-7E4A-BA64-92FA78402D5B}"/>
              </a:ext>
            </a:extLst>
          </p:cNvPr>
          <p:cNvSpPr/>
          <p:nvPr/>
        </p:nvSpPr>
        <p:spPr>
          <a:xfrm>
            <a:off x="8433532" y="631299"/>
            <a:ext cx="3085170" cy="560348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shape&#10;&#10;Description automatically generated">
            <a:extLst>
              <a:ext uri="{FF2B5EF4-FFF2-40B4-BE49-F238E27FC236}">
                <a16:creationId xmlns:a16="http://schemas.microsoft.com/office/drawing/2014/main" id="{9D7C2E7C-E66C-F9B7-135E-DF614CC9D17B}"/>
              </a:ext>
            </a:extLst>
          </p:cNvPr>
          <p:cNvPicPr>
            <a:picLocks noChangeAspect="1"/>
          </p:cNvPicPr>
          <p:nvPr/>
        </p:nvPicPr>
        <p:blipFill>
          <a:blip r:embed="rId3"/>
          <a:stretch>
            <a:fillRect/>
          </a:stretch>
        </p:blipFill>
        <p:spPr>
          <a:xfrm>
            <a:off x="8816629" y="955591"/>
            <a:ext cx="2209355" cy="2313899"/>
          </a:xfrm>
          <a:prstGeom prst="rect">
            <a:avLst/>
          </a:prstGeom>
          <a:ln>
            <a:noFill/>
          </a:ln>
          <a:effectLst/>
        </p:spPr>
      </p:pic>
      <p:pic>
        <p:nvPicPr>
          <p:cNvPr id="6" name="Picture 5" descr="Qr code&#10;&#10;Description automatically generated">
            <a:extLst>
              <a:ext uri="{FF2B5EF4-FFF2-40B4-BE49-F238E27FC236}">
                <a16:creationId xmlns:a16="http://schemas.microsoft.com/office/drawing/2014/main" id="{9D610FCF-8870-8D65-4310-9C0D046BC3F1}"/>
              </a:ext>
            </a:extLst>
          </p:cNvPr>
          <p:cNvPicPr>
            <a:picLocks noChangeAspect="1"/>
          </p:cNvPicPr>
          <p:nvPr/>
        </p:nvPicPr>
        <p:blipFill>
          <a:blip r:embed="rId4"/>
          <a:stretch>
            <a:fillRect/>
          </a:stretch>
        </p:blipFill>
        <p:spPr>
          <a:xfrm>
            <a:off x="8765359" y="3591224"/>
            <a:ext cx="2309956" cy="2309956"/>
          </a:xfrm>
          <a:prstGeom prst="rect">
            <a:avLst/>
          </a:prstGeom>
        </p:spPr>
      </p:pic>
      <p:sp>
        <p:nvSpPr>
          <p:cNvPr id="12" name="Flowchart: Delay 11">
            <a:extLst>
              <a:ext uri="{FF2B5EF4-FFF2-40B4-BE49-F238E27FC236}">
                <a16:creationId xmlns:a16="http://schemas.microsoft.com/office/drawing/2014/main" id="{2470B9F7-3950-C81E-61CF-1553C766BD2D}"/>
              </a:ext>
            </a:extLst>
          </p:cNvPr>
          <p:cNvSpPr/>
          <p:nvPr/>
        </p:nvSpPr>
        <p:spPr>
          <a:xfrm>
            <a:off x="7740804" y="613316"/>
            <a:ext cx="1050073" cy="1356731"/>
          </a:xfrm>
          <a:prstGeom prst="flowChartDelay">
            <a:avLst/>
          </a:prstGeom>
          <a:solidFill>
            <a:srgbClr val="FF5639"/>
          </a:solidFill>
          <a:ln>
            <a:solidFill>
              <a:srgbClr val="FF563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1168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6C847-0C56-4245-7D6A-431990A358E2}"/>
              </a:ext>
            </a:extLst>
          </p:cNvPr>
          <p:cNvSpPr>
            <a:spLocks noGrp="1"/>
          </p:cNvSpPr>
          <p:nvPr>
            <p:ph type="title"/>
          </p:nvPr>
        </p:nvSpPr>
        <p:spPr/>
        <p:txBody>
          <a:bodyPr/>
          <a:lstStyle/>
          <a:p>
            <a:r>
              <a:rPr lang="en-US" dirty="0"/>
              <a:t>Open floor with Phil</a:t>
            </a:r>
          </a:p>
        </p:txBody>
      </p:sp>
      <p:sp>
        <p:nvSpPr>
          <p:cNvPr id="3" name="Content Placeholder 2">
            <a:extLst>
              <a:ext uri="{FF2B5EF4-FFF2-40B4-BE49-F238E27FC236}">
                <a16:creationId xmlns:a16="http://schemas.microsoft.com/office/drawing/2014/main" id="{016A34EC-1738-28C7-EBC7-35F01E8235A2}"/>
              </a:ext>
            </a:extLst>
          </p:cNvPr>
          <p:cNvSpPr>
            <a:spLocks noGrp="1"/>
          </p:cNvSpPr>
          <p:nvPr>
            <p:ph idx="1"/>
          </p:nvPr>
        </p:nvSpPr>
        <p:spPr/>
        <p:txBody>
          <a:bodyPr>
            <a:normAutofit fontScale="92500" lnSpcReduction="10000"/>
          </a:bodyPr>
          <a:lstStyle/>
          <a:p>
            <a:r>
              <a:rPr lang="en-US" dirty="0"/>
              <a:t>Who struggles with uncovering router opportunities</a:t>
            </a:r>
          </a:p>
          <a:p>
            <a:r>
              <a:rPr lang="en-US" dirty="0"/>
              <a:t>Do you know the difference between router and adapter </a:t>
            </a:r>
          </a:p>
          <a:p>
            <a:pPr lvl="1"/>
            <a:r>
              <a:rPr lang="en-US" dirty="0"/>
              <a:t>Upgrading to 5G</a:t>
            </a:r>
          </a:p>
          <a:p>
            <a:r>
              <a:rPr lang="en-US" dirty="0"/>
              <a:t>When to position a booster over access point?</a:t>
            </a:r>
          </a:p>
          <a:p>
            <a:r>
              <a:rPr lang="en-US" dirty="0"/>
              <a:t>Do you know discovery level questions?</a:t>
            </a:r>
          </a:p>
          <a:p>
            <a:r>
              <a:rPr lang="en-US" dirty="0"/>
              <a:t>Sale with cell phones and tablets? Do you ask the questions to uncover more?</a:t>
            </a:r>
          </a:p>
          <a:p>
            <a:pPr lvl="1"/>
            <a:r>
              <a:rPr lang="en-US" dirty="0"/>
              <a:t>Do you have a fleet?</a:t>
            </a:r>
          </a:p>
          <a:p>
            <a:pPr lvl="1"/>
            <a:r>
              <a:rPr lang="en-US" dirty="0"/>
              <a:t>Security cameras?</a:t>
            </a:r>
          </a:p>
          <a:p>
            <a:pPr lvl="1"/>
            <a:r>
              <a:rPr lang="en-US" dirty="0"/>
              <a:t>Failover?</a:t>
            </a:r>
          </a:p>
          <a:p>
            <a:pPr lvl="1"/>
            <a:r>
              <a:rPr lang="en-US" dirty="0"/>
              <a:t>Security </a:t>
            </a:r>
          </a:p>
          <a:p>
            <a:endParaRPr lang="en-US" dirty="0"/>
          </a:p>
        </p:txBody>
      </p:sp>
      <p:pic>
        <p:nvPicPr>
          <p:cNvPr id="4" name="Picture 3" descr="Shape&#10;&#10;Description automatically generated">
            <a:extLst>
              <a:ext uri="{FF2B5EF4-FFF2-40B4-BE49-F238E27FC236}">
                <a16:creationId xmlns:a16="http://schemas.microsoft.com/office/drawing/2014/main" id="{B30BC3F5-C7D9-3406-6757-ED13A36BBA9B}"/>
              </a:ext>
            </a:extLst>
          </p:cNvPr>
          <p:cNvPicPr>
            <a:picLocks noChangeAspect="1"/>
          </p:cNvPicPr>
          <p:nvPr/>
        </p:nvPicPr>
        <p:blipFill>
          <a:blip r:embed="rId2"/>
          <a:stretch>
            <a:fillRect/>
          </a:stretch>
        </p:blipFill>
        <p:spPr>
          <a:xfrm>
            <a:off x="10822706" y="712224"/>
            <a:ext cx="1152066" cy="1162945"/>
          </a:xfrm>
          <a:prstGeom prst="rect">
            <a:avLst/>
          </a:prstGeom>
        </p:spPr>
      </p:pic>
    </p:spTree>
    <p:extLst>
      <p:ext uri="{BB962C8B-B14F-4D97-AF65-F5344CB8AC3E}">
        <p14:creationId xmlns:p14="http://schemas.microsoft.com/office/powerpoint/2010/main" val="13113193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164136C-6175-62FD-104C-3547E08A1EB0}"/>
              </a:ext>
            </a:extLst>
          </p:cNvPr>
          <p:cNvSpPr/>
          <p:nvPr/>
        </p:nvSpPr>
        <p:spPr>
          <a:xfrm>
            <a:off x="3177" y="609600"/>
            <a:ext cx="6496578" cy="135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426A66-73A4-2AA2-7E3C-60558A5CFD2B}"/>
              </a:ext>
            </a:extLst>
          </p:cNvPr>
          <p:cNvSpPr>
            <a:spLocks noGrp="1"/>
          </p:cNvSpPr>
          <p:nvPr>
            <p:ph type="title"/>
          </p:nvPr>
        </p:nvSpPr>
        <p:spPr>
          <a:xfrm>
            <a:off x="680321" y="753228"/>
            <a:ext cx="5632247" cy="1080938"/>
          </a:xfrm>
        </p:spPr>
        <p:txBody>
          <a:bodyPr>
            <a:normAutofit/>
          </a:bodyPr>
          <a:lstStyle/>
          <a:p>
            <a:r>
              <a:rPr lang="en-US"/>
              <a:t>Thank you for your Partnership! </a:t>
            </a:r>
          </a:p>
        </p:txBody>
      </p:sp>
      <p:sp>
        <p:nvSpPr>
          <p:cNvPr id="11" name="Content Placeholder 10">
            <a:extLst>
              <a:ext uri="{FF2B5EF4-FFF2-40B4-BE49-F238E27FC236}">
                <a16:creationId xmlns:a16="http://schemas.microsoft.com/office/drawing/2014/main" id="{1A498B02-6538-5B91-105E-DF1522CC3434}"/>
              </a:ext>
            </a:extLst>
          </p:cNvPr>
          <p:cNvSpPr>
            <a:spLocks noGrp="1"/>
          </p:cNvSpPr>
          <p:nvPr>
            <p:ph idx="1"/>
          </p:nvPr>
        </p:nvSpPr>
        <p:spPr>
          <a:xfrm>
            <a:off x="429999" y="2121426"/>
            <a:ext cx="5632246" cy="4880206"/>
          </a:xfrm>
        </p:spPr>
        <p:txBody>
          <a:bodyPr vert="horz" lIns="91440" tIns="45720" rIns="91440" bIns="45720" rtlCol="0" anchor="t">
            <a:normAutofit fontScale="92500" lnSpcReduction="10000"/>
          </a:bodyPr>
          <a:lstStyle/>
          <a:p>
            <a:pPr marL="0" indent="0" algn="ctr">
              <a:buNone/>
            </a:pPr>
            <a:r>
              <a:rPr lang="en-US" sz="4800">
                <a:solidFill>
                  <a:schemeClr val="bg1"/>
                </a:solidFill>
                <a:latin typeface="+mj-lt"/>
              </a:rPr>
              <a:t>Work with a </a:t>
            </a:r>
            <a:r>
              <a:rPr lang="en-US" sz="4800" b="1">
                <a:solidFill>
                  <a:schemeClr val="tx2"/>
                </a:solidFill>
                <a:effectLst>
                  <a:outerShdw blurRad="38100" dist="38100" dir="2700000" algn="tl">
                    <a:srgbClr val="000000">
                      <a:alpha val="43137"/>
                    </a:srgbClr>
                  </a:outerShdw>
                </a:effectLst>
                <a:latin typeface="+mj-lt"/>
              </a:rPr>
              <a:t>Partner</a:t>
            </a:r>
            <a:r>
              <a:rPr lang="en-US" sz="4800">
                <a:solidFill>
                  <a:schemeClr val="bg1"/>
                </a:solidFill>
                <a:latin typeface="+mj-lt"/>
              </a:rPr>
              <a:t>, not just a Vendor </a:t>
            </a:r>
            <a:br>
              <a:rPr lang="en-US" sz="4800">
                <a:latin typeface="+mj-lt"/>
              </a:rPr>
            </a:br>
            <a:endParaRPr lang="en-US" sz="4800">
              <a:latin typeface="+mj-lt"/>
            </a:endParaRPr>
          </a:p>
          <a:p>
            <a:pPr marL="0" indent="0" algn="ctr">
              <a:buNone/>
            </a:pPr>
            <a:endParaRPr lang="en-US" sz="4800">
              <a:latin typeface="+mj-lt"/>
            </a:endParaRPr>
          </a:p>
          <a:p>
            <a:pPr marL="0" indent="0" algn="ctr">
              <a:buNone/>
            </a:pPr>
            <a:r>
              <a:rPr lang="en-US" sz="4800">
                <a:latin typeface="+mj-lt"/>
              </a:rPr>
              <a:t>    </a:t>
            </a:r>
          </a:p>
          <a:p>
            <a:pPr marL="0" indent="0" algn="ctr">
              <a:buNone/>
            </a:pPr>
            <a:r>
              <a:rPr lang="en-US" sz="4800">
                <a:solidFill>
                  <a:schemeClr val="bg1"/>
                </a:solidFill>
                <a:latin typeface="+mj-lt"/>
              </a:rPr>
              <a:t>Let’s WIN TOGETHER! </a:t>
            </a:r>
          </a:p>
        </p:txBody>
      </p:sp>
      <p:pic>
        <p:nvPicPr>
          <p:cNvPr id="5" name="Content Placeholder 4" descr="Victorious athletes holding up ball together on the sports field">
            <a:extLst>
              <a:ext uri="{FF2B5EF4-FFF2-40B4-BE49-F238E27FC236}">
                <a16:creationId xmlns:a16="http://schemas.microsoft.com/office/drawing/2014/main" id="{EF5EBCD3-CCE5-8A7D-03D6-F266CBD3F502}"/>
              </a:ext>
            </a:extLst>
          </p:cNvPr>
          <p:cNvPicPr>
            <a:picLocks noChangeAspect="1"/>
          </p:cNvPicPr>
          <p:nvPr/>
        </p:nvPicPr>
        <p:blipFill rotWithShape="1">
          <a:blip r:embed="rId2"/>
          <a:srcRect t="9207" r="4" b="437"/>
          <a:stretch/>
        </p:blipFill>
        <p:spPr>
          <a:xfrm>
            <a:off x="6984387" y="484632"/>
            <a:ext cx="4719805" cy="2836084"/>
          </a:xfrm>
          <a:prstGeom prst="rect">
            <a:avLst/>
          </a:prstGeom>
          <a:ln>
            <a:noFill/>
          </a:ln>
          <a:effectLst>
            <a:outerShdw blurRad="76200" dist="63500" dir="5040000" algn="tl" rotWithShape="0">
              <a:srgbClr val="000000">
                <a:alpha val="41000"/>
              </a:srgbClr>
            </a:outerShdw>
          </a:effectLst>
        </p:spPr>
      </p:pic>
      <p:pic>
        <p:nvPicPr>
          <p:cNvPr id="7" name="Picture 6" descr="Rowing team on sunny river">
            <a:extLst>
              <a:ext uri="{FF2B5EF4-FFF2-40B4-BE49-F238E27FC236}">
                <a16:creationId xmlns:a16="http://schemas.microsoft.com/office/drawing/2014/main" id="{6E88C4B7-AF39-D691-C064-93B704DAC2FA}"/>
              </a:ext>
            </a:extLst>
          </p:cNvPr>
          <p:cNvPicPr>
            <a:picLocks noChangeAspect="1"/>
          </p:cNvPicPr>
          <p:nvPr/>
        </p:nvPicPr>
        <p:blipFill rotWithShape="1">
          <a:blip r:embed="rId3"/>
          <a:srcRect t="12916" r="4" b="4"/>
          <a:stretch/>
        </p:blipFill>
        <p:spPr>
          <a:xfrm>
            <a:off x="6984386" y="3632401"/>
            <a:ext cx="4719805" cy="2743530"/>
          </a:xfrm>
          <a:prstGeom prst="rect">
            <a:avLst/>
          </a:prstGeom>
          <a:ln>
            <a:noFill/>
          </a:ln>
          <a:effectLst>
            <a:outerShdw blurRad="76200" dist="63500" dir="5040000" algn="tl" rotWithShape="0">
              <a:srgbClr val="000000">
                <a:alpha val="41000"/>
              </a:srgbClr>
            </a:outerShdw>
          </a:effectLst>
        </p:spPr>
      </p:pic>
      <p:sp>
        <p:nvSpPr>
          <p:cNvPr id="9" name="Oval 8">
            <a:extLst>
              <a:ext uri="{FF2B5EF4-FFF2-40B4-BE49-F238E27FC236}">
                <a16:creationId xmlns:a16="http://schemas.microsoft.com/office/drawing/2014/main" id="{36974327-57F2-E028-34D6-15B50DCE2EDD}"/>
              </a:ext>
            </a:extLst>
          </p:cNvPr>
          <p:cNvSpPr/>
          <p:nvPr/>
        </p:nvSpPr>
        <p:spPr>
          <a:xfrm>
            <a:off x="2398013" y="3845441"/>
            <a:ext cx="1696217" cy="1715646"/>
          </a:xfrm>
          <a:prstGeom prst="ellipse">
            <a:avLst/>
          </a:prstGeom>
          <a:solidFill>
            <a:srgbClr val="E4EE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shape&#10;&#10;Description automatically generated">
            <a:extLst>
              <a:ext uri="{FF2B5EF4-FFF2-40B4-BE49-F238E27FC236}">
                <a16:creationId xmlns:a16="http://schemas.microsoft.com/office/drawing/2014/main" id="{B40C8569-C22A-6997-0024-181A30E2DE08}"/>
              </a:ext>
            </a:extLst>
          </p:cNvPr>
          <p:cNvPicPr>
            <a:picLocks noChangeAspect="1"/>
          </p:cNvPicPr>
          <p:nvPr/>
        </p:nvPicPr>
        <p:blipFill>
          <a:blip r:embed="rId4"/>
          <a:stretch>
            <a:fillRect/>
          </a:stretch>
        </p:blipFill>
        <p:spPr>
          <a:xfrm>
            <a:off x="2444682" y="3897248"/>
            <a:ext cx="1588667" cy="1663840"/>
          </a:xfrm>
          <a:prstGeom prst="rect">
            <a:avLst/>
          </a:prstGeom>
          <a:ln>
            <a:noFill/>
          </a:ln>
          <a:effectLst/>
        </p:spPr>
      </p:pic>
    </p:spTree>
    <p:extLst>
      <p:ext uri="{BB962C8B-B14F-4D97-AF65-F5344CB8AC3E}">
        <p14:creationId xmlns:p14="http://schemas.microsoft.com/office/powerpoint/2010/main" val="1899861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90783D-33AD-B923-5475-ACB82BA73A6D}"/>
              </a:ext>
            </a:extLst>
          </p:cNvPr>
          <p:cNvSpPr/>
          <p:nvPr/>
        </p:nvSpPr>
        <p:spPr>
          <a:xfrm>
            <a:off x="3176" y="609600"/>
            <a:ext cx="10415147" cy="1358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5E45EC-05DE-0855-39E8-53FE42559AF7}"/>
              </a:ext>
            </a:extLst>
          </p:cNvPr>
          <p:cNvSpPr>
            <a:spLocks noGrp="1"/>
          </p:cNvSpPr>
          <p:nvPr>
            <p:ph type="title"/>
          </p:nvPr>
        </p:nvSpPr>
        <p:spPr>
          <a:xfrm>
            <a:off x="72316" y="879182"/>
            <a:ext cx="9613861" cy="1080938"/>
          </a:xfrm>
        </p:spPr>
        <p:txBody>
          <a:bodyPr/>
          <a:lstStyle/>
          <a:p>
            <a:r>
              <a:rPr lang="en-US"/>
              <a:t>OEM Showcase –  </a:t>
            </a:r>
          </a:p>
        </p:txBody>
      </p:sp>
      <p:pic>
        <p:nvPicPr>
          <p:cNvPr id="9" name="Content Placeholder 8" descr="Icon&#10;&#10;Description automatically generated with medium confidence">
            <a:extLst>
              <a:ext uri="{FF2B5EF4-FFF2-40B4-BE49-F238E27FC236}">
                <a16:creationId xmlns:a16="http://schemas.microsoft.com/office/drawing/2014/main" id="{EE7605E1-038C-95D6-93E2-4AFFDEDB9DD9}"/>
              </a:ext>
            </a:extLst>
          </p:cNvPr>
          <p:cNvPicPr>
            <a:picLocks noGrp="1" noChangeAspect="1"/>
          </p:cNvPicPr>
          <p:nvPr>
            <p:ph idx="1"/>
          </p:nvPr>
        </p:nvPicPr>
        <p:blipFill>
          <a:blip r:embed="rId2"/>
          <a:stretch>
            <a:fillRect/>
          </a:stretch>
        </p:blipFill>
        <p:spPr>
          <a:xfrm>
            <a:off x="4446117" y="717765"/>
            <a:ext cx="2212853" cy="1118618"/>
          </a:xfrm>
        </p:spPr>
      </p:pic>
      <p:pic>
        <p:nvPicPr>
          <p:cNvPr id="11" name="Picture 10">
            <a:extLst>
              <a:ext uri="{FF2B5EF4-FFF2-40B4-BE49-F238E27FC236}">
                <a16:creationId xmlns:a16="http://schemas.microsoft.com/office/drawing/2014/main" id="{33A93343-68FD-10E1-22A9-EE90F23DE006}"/>
              </a:ext>
            </a:extLst>
          </p:cNvPr>
          <p:cNvPicPr>
            <a:picLocks noChangeAspect="1"/>
          </p:cNvPicPr>
          <p:nvPr/>
        </p:nvPicPr>
        <p:blipFill rotWithShape="1">
          <a:blip r:embed="rId3"/>
          <a:srcRect l="214" t="1160"/>
          <a:stretch/>
        </p:blipFill>
        <p:spPr>
          <a:xfrm>
            <a:off x="707821" y="2229702"/>
            <a:ext cx="9005856" cy="4303325"/>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271D4175-E379-029F-92EB-C2723AF7E165}"/>
              </a:ext>
            </a:extLst>
          </p:cNvPr>
          <p:cNvSpPr txBox="1"/>
          <p:nvPr/>
        </p:nvSpPr>
        <p:spPr>
          <a:xfrm>
            <a:off x="6783111" y="676910"/>
            <a:ext cx="3511071" cy="1200329"/>
          </a:xfrm>
          <a:prstGeom prst="rect">
            <a:avLst/>
          </a:prstGeom>
          <a:noFill/>
        </p:spPr>
        <p:txBody>
          <a:bodyPr wrap="square" lIns="91440" tIns="45720" rIns="91440" bIns="45720" rtlCol="0" anchor="t">
            <a:spAutoFit/>
          </a:bodyPr>
          <a:lstStyle/>
          <a:p>
            <a:pPr algn="ctr"/>
            <a:r>
              <a:rPr lang="en-US" sz="2400" b="1">
                <a:solidFill>
                  <a:schemeClr val="tx2"/>
                </a:solidFill>
                <a:effectLst>
                  <a:outerShdw blurRad="38100" dist="38100" dir="2700000" algn="tl">
                    <a:srgbClr val="000000">
                      <a:alpha val="43137"/>
                    </a:srgbClr>
                  </a:outerShdw>
                </a:effectLst>
                <a:latin typeface="Montserrat Black" panose="00000A00000000000000" pitchFamily="50" charset="0"/>
              </a:rPr>
              <a:t>What makes</a:t>
            </a:r>
          </a:p>
          <a:p>
            <a:pPr algn="ctr"/>
            <a:r>
              <a:rPr lang="en-US" sz="2400" b="1" err="1">
                <a:solidFill>
                  <a:schemeClr val="tx2"/>
                </a:solidFill>
                <a:effectLst>
                  <a:outerShdw blurRad="38100" dist="38100" dir="2700000" algn="tl">
                    <a:srgbClr val="000000">
                      <a:alpha val="43137"/>
                    </a:srgbClr>
                  </a:outerShdw>
                </a:effectLst>
                <a:latin typeface="Montserrat Black"/>
              </a:rPr>
              <a:t>Peplink</a:t>
            </a:r>
            <a:r>
              <a:rPr lang="en-US" sz="2400" b="1">
                <a:solidFill>
                  <a:schemeClr val="tx2"/>
                </a:solidFill>
                <a:effectLst>
                  <a:outerShdw blurRad="38100" dist="38100" dir="2700000" algn="tl">
                    <a:srgbClr val="000000">
                      <a:alpha val="43137"/>
                    </a:srgbClr>
                  </a:outerShdw>
                </a:effectLst>
                <a:latin typeface="Montserrat Black"/>
              </a:rPr>
              <a:t> different from the rest?</a:t>
            </a:r>
          </a:p>
        </p:txBody>
      </p:sp>
      <p:pic>
        <p:nvPicPr>
          <p:cNvPr id="3" name="Picture 2" descr="Shape&#10;&#10;Description automatically generated">
            <a:extLst>
              <a:ext uri="{FF2B5EF4-FFF2-40B4-BE49-F238E27FC236}">
                <a16:creationId xmlns:a16="http://schemas.microsoft.com/office/drawing/2014/main" id="{34051B91-2F1A-61F0-A0F6-957288F87EB6}"/>
              </a:ext>
            </a:extLst>
          </p:cNvPr>
          <p:cNvPicPr>
            <a:picLocks noChangeAspect="1"/>
          </p:cNvPicPr>
          <p:nvPr/>
        </p:nvPicPr>
        <p:blipFill>
          <a:blip r:embed="rId4"/>
          <a:stretch>
            <a:fillRect/>
          </a:stretch>
        </p:blipFill>
        <p:spPr>
          <a:xfrm>
            <a:off x="10822706" y="712224"/>
            <a:ext cx="1152066" cy="1162945"/>
          </a:xfrm>
          <a:prstGeom prst="rect">
            <a:avLst/>
          </a:prstGeom>
        </p:spPr>
      </p:pic>
    </p:spTree>
    <p:extLst>
      <p:ext uri="{BB962C8B-B14F-4D97-AF65-F5344CB8AC3E}">
        <p14:creationId xmlns:p14="http://schemas.microsoft.com/office/powerpoint/2010/main" val="3167032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34B5BF7-A2CE-B62F-7722-15BF7EAB9CF7}"/>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title="Long Island Rail Road Help Point Pilot">
            <a:hlinkClick r:id="" action="ppaction://media"/>
            <a:extLst>
              <a:ext uri="{FF2B5EF4-FFF2-40B4-BE49-F238E27FC236}">
                <a16:creationId xmlns:a16="http://schemas.microsoft.com/office/drawing/2014/main" id="{3D669365-0B72-6CDE-1CE0-904E9EB71A78}"/>
              </a:ext>
            </a:extLst>
          </p:cNvPr>
          <p:cNvPicPr>
            <a:picLocks noRot="1" noChangeAspect="1"/>
          </p:cNvPicPr>
          <p:nvPr>
            <a:videoFile r:link="rId1"/>
          </p:nvPr>
        </p:nvPicPr>
        <p:blipFill>
          <a:blip r:embed="rId3"/>
          <a:stretch>
            <a:fillRect/>
          </a:stretch>
        </p:blipFill>
        <p:spPr>
          <a:xfrm>
            <a:off x="234078" y="117014"/>
            <a:ext cx="11723844" cy="6623972"/>
          </a:xfrm>
          <a:prstGeom prst="rect">
            <a:avLst/>
          </a:prstGeom>
        </p:spPr>
      </p:pic>
    </p:spTree>
    <p:extLst>
      <p:ext uri="{BB962C8B-B14F-4D97-AF65-F5344CB8AC3E}">
        <p14:creationId xmlns:p14="http://schemas.microsoft.com/office/powerpoint/2010/main" val="799322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0">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331783F-7CC0-86FE-6D88-F873852B73F1}"/>
              </a:ext>
            </a:extLst>
          </p:cNvPr>
          <p:cNvSpPr/>
          <p:nvPr/>
        </p:nvSpPr>
        <p:spPr>
          <a:xfrm>
            <a:off x="-7511" y="321013"/>
            <a:ext cx="6507266" cy="653698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9E7A7E8-D6AC-82A5-1C42-92F4B66F25DF}"/>
              </a:ext>
            </a:extLst>
          </p:cNvPr>
          <p:cNvSpPr/>
          <p:nvPr/>
        </p:nvSpPr>
        <p:spPr>
          <a:xfrm>
            <a:off x="7366675" y="1970406"/>
            <a:ext cx="4511098" cy="462604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5960FBB-2850-F413-59A5-F0F43F964083}"/>
              </a:ext>
            </a:extLst>
          </p:cNvPr>
          <p:cNvSpPr/>
          <p:nvPr/>
        </p:nvSpPr>
        <p:spPr>
          <a:xfrm>
            <a:off x="7357248" y="193693"/>
            <a:ext cx="4529952" cy="330826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9DD1CA1-DAD1-4EB1-51DD-F29CA028CDFB}"/>
              </a:ext>
            </a:extLst>
          </p:cNvPr>
          <p:cNvSpPr/>
          <p:nvPr/>
        </p:nvSpPr>
        <p:spPr>
          <a:xfrm>
            <a:off x="3176" y="609600"/>
            <a:ext cx="6496579" cy="1358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E1F57D-FF79-13A0-D52A-972663AE0160}"/>
              </a:ext>
            </a:extLst>
          </p:cNvPr>
          <p:cNvSpPr>
            <a:spLocks noGrp="1"/>
          </p:cNvSpPr>
          <p:nvPr>
            <p:ph type="title"/>
          </p:nvPr>
        </p:nvSpPr>
        <p:spPr>
          <a:xfrm>
            <a:off x="680321" y="753228"/>
            <a:ext cx="5632247" cy="1080938"/>
          </a:xfrm>
        </p:spPr>
        <p:txBody>
          <a:bodyPr>
            <a:normAutofit fontScale="90000"/>
          </a:bodyPr>
          <a:lstStyle/>
          <a:p>
            <a:r>
              <a:rPr lang="en-US"/>
              <a:t>Emergency Communications Solution</a:t>
            </a:r>
          </a:p>
        </p:txBody>
      </p:sp>
      <p:sp>
        <p:nvSpPr>
          <p:cNvPr id="3" name="Content Placeholder 2">
            <a:extLst>
              <a:ext uri="{FF2B5EF4-FFF2-40B4-BE49-F238E27FC236}">
                <a16:creationId xmlns:a16="http://schemas.microsoft.com/office/drawing/2014/main" id="{A44AF817-5A3C-1E5B-9F74-D7C309FA1FDC}"/>
              </a:ext>
            </a:extLst>
          </p:cNvPr>
          <p:cNvSpPr>
            <a:spLocks noGrp="1"/>
          </p:cNvSpPr>
          <p:nvPr>
            <p:ph idx="1"/>
          </p:nvPr>
        </p:nvSpPr>
        <p:spPr>
          <a:xfrm>
            <a:off x="123266" y="2076316"/>
            <a:ext cx="6383999" cy="4397235"/>
          </a:xfrm>
        </p:spPr>
        <p:txBody>
          <a:bodyPr vert="horz" lIns="91440" tIns="45720" rIns="91440" bIns="45720" rtlCol="0" anchor="t">
            <a:noAutofit/>
          </a:bodyPr>
          <a:lstStyle/>
          <a:p>
            <a:r>
              <a:rPr lang="en-US" sz="1100">
                <a:latin typeface="Montserrat Medium" panose="00000600000000000000" pitchFamily="2" charset="0"/>
              </a:rPr>
              <a:t>Customer: </a:t>
            </a:r>
          </a:p>
          <a:p>
            <a:pPr lvl="1"/>
            <a:r>
              <a:rPr lang="en-US" sz="1100">
                <a:latin typeface="Montserrat Medium" panose="00000600000000000000" pitchFamily="2" charset="0"/>
              </a:rPr>
              <a:t>Emergency communications company. </a:t>
            </a:r>
          </a:p>
          <a:p>
            <a:r>
              <a:rPr lang="en-US" sz="1100">
                <a:latin typeface="Montserrat Medium" panose="00000600000000000000" pitchFamily="2" charset="0"/>
              </a:rPr>
              <a:t>Request: </a:t>
            </a:r>
          </a:p>
          <a:p>
            <a:pPr lvl="1"/>
            <a:r>
              <a:rPr lang="en-US" sz="1100">
                <a:latin typeface="Montserrat Medium" panose="00000600000000000000" pitchFamily="2" charset="0"/>
              </a:rPr>
              <a:t>To support the passengers of the Long Island Rail Road with 120 Help Points to the NY Metropolitan Transportation Authority (MTA). These emergency kiosks provide 24/7 access to emergency services around station platforms and public areas. </a:t>
            </a:r>
          </a:p>
          <a:p>
            <a:r>
              <a:rPr lang="en-US" sz="1100">
                <a:latin typeface="Montserrat Medium" panose="00000600000000000000" pitchFamily="2" charset="0"/>
              </a:rPr>
              <a:t>Challenge: </a:t>
            </a:r>
          </a:p>
          <a:p>
            <a:pPr lvl="1"/>
            <a:r>
              <a:rPr lang="en-US" sz="1100">
                <a:latin typeface="Montserrat Medium" panose="00000600000000000000" pitchFamily="2" charset="0"/>
              </a:rPr>
              <a:t>In order to service customers around the clock, the customer needed constant connectivity for their product. </a:t>
            </a:r>
          </a:p>
          <a:p>
            <a:pPr lvl="1"/>
            <a:r>
              <a:rPr lang="en-US" sz="1100">
                <a:latin typeface="Montserrat Medium" panose="00000600000000000000" pitchFamily="2" charset="0"/>
              </a:rPr>
              <a:t>Needed to be small enough to fit in the kiosk itself and be able to withstand weather conditions and temperatures outdoors. </a:t>
            </a:r>
          </a:p>
          <a:p>
            <a:r>
              <a:rPr lang="en-US" sz="1100">
                <a:latin typeface="Montserrat Medium" panose="00000600000000000000" pitchFamily="2" charset="0"/>
              </a:rPr>
              <a:t>Solution: </a:t>
            </a:r>
          </a:p>
          <a:p>
            <a:pPr lvl="1"/>
            <a:r>
              <a:rPr lang="en-US" sz="1100">
                <a:latin typeface="Montserrat Medium" panose="00000600000000000000" pitchFamily="2" charset="0"/>
              </a:rPr>
              <a:t>AWDS provided the customer with MAX BR1 Mini’s in each emergency kiosk, connected to a Balance router in their server. </a:t>
            </a:r>
          </a:p>
          <a:p>
            <a:pPr lvl="1"/>
            <a:r>
              <a:rPr lang="en-US" sz="1100">
                <a:latin typeface="Montserrat Medium" panose="00000600000000000000" pitchFamily="2" charset="0"/>
              </a:rPr>
              <a:t>Balance router acts as a </a:t>
            </a:r>
            <a:r>
              <a:rPr lang="en-US" sz="1100" err="1">
                <a:latin typeface="Montserrat Medium" panose="00000600000000000000" pitchFamily="2" charset="0"/>
              </a:rPr>
              <a:t>SpeedFusion</a:t>
            </a:r>
            <a:r>
              <a:rPr lang="en-US" sz="1100">
                <a:latin typeface="Montserrat Medium" panose="00000600000000000000" pitchFamily="2" charset="0"/>
              </a:rPr>
              <a:t> Hub and creates a high-availability communications network</a:t>
            </a:r>
          </a:p>
          <a:p>
            <a:pPr lvl="1"/>
            <a:r>
              <a:rPr lang="en-US" sz="1100">
                <a:latin typeface="Montserrat Medium" panose="00000600000000000000" pitchFamily="2" charset="0"/>
              </a:rPr>
              <a:t>In addition all devices are connected to InControl 2, </a:t>
            </a:r>
            <a:r>
              <a:rPr lang="en-US" sz="1100" err="1">
                <a:latin typeface="Montserrat Medium" panose="00000600000000000000" pitchFamily="2" charset="0"/>
              </a:rPr>
              <a:t>Peplink’s</a:t>
            </a:r>
            <a:r>
              <a:rPr lang="en-US" sz="1100">
                <a:latin typeface="Montserrat Medium" panose="00000600000000000000" pitchFamily="2" charset="0"/>
              </a:rPr>
              <a:t> cloud-based endpoint management system. </a:t>
            </a:r>
          </a:p>
          <a:p>
            <a:r>
              <a:rPr lang="en-US" sz="1100">
                <a:latin typeface="Montserrat Medium" panose="00000600000000000000" pitchFamily="2" charset="0"/>
              </a:rPr>
              <a:t>Result: </a:t>
            </a:r>
          </a:p>
          <a:p>
            <a:pPr lvl="1"/>
            <a:r>
              <a:rPr lang="en-US" sz="1100">
                <a:latin typeface="Montserrat Medium" panose="00000600000000000000" pitchFamily="2" charset="0"/>
              </a:rPr>
              <a:t>Customer was able to provide their emergency kiosks to service many passengers on the Long Island Rail Road 24/7. </a:t>
            </a:r>
            <a:r>
              <a:rPr lang="en-US" sz="1100" err="1">
                <a:latin typeface="Montserrat Medium" panose="00000600000000000000" pitchFamily="2" charset="0"/>
              </a:rPr>
              <a:t>Peplink’s</a:t>
            </a:r>
            <a:r>
              <a:rPr lang="en-US" sz="1100">
                <a:latin typeface="Montserrat Medium" panose="00000600000000000000" pitchFamily="2" charset="0"/>
              </a:rPr>
              <a:t> </a:t>
            </a:r>
            <a:r>
              <a:rPr lang="en-US" sz="1100" err="1">
                <a:latin typeface="Montserrat Medium" panose="00000600000000000000" pitchFamily="2" charset="0"/>
              </a:rPr>
              <a:t>SpeedFushion</a:t>
            </a:r>
            <a:r>
              <a:rPr lang="en-US" sz="1100">
                <a:latin typeface="Montserrat Medium" panose="00000600000000000000" pitchFamily="2" charset="0"/>
              </a:rPr>
              <a:t> technology provided Hot Failover, creating an unbreakable connection which was critical in this application. </a:t>
            </a:r>
          </a:p>
          <a:p>
            <a:pPr lvl="1"/>
            <a:endParaRPr lang="en-US" sz="1100">
              <a:latin typeface="Montserrat Medium" panose="00000600000000000000" pitchFamily="2" charset="0"/>
            </a:endParaRPr>
          </a:p>
          <a:p>
            <a:pPr lvl="1"/>
            <a:endParaRPr lang="en-US" sz="1100">
              <a:latin typeface="Montserrat Medium" panose="00000600000000000000" pitchFamily="2" charset="0"/>
            </a:endParaRPr>
          </a:p>
          <a:p>
            <a:pPr lvl="1"/>
            <a:endParaRPr lang="en-US" sz="1100">
              <a:latin typeface="Montserrat Medium" panose="00000600000000000000" pitchFamily="2" charset="0"/>
            </a:endParaRPr>
          </a:p>
          <a:p>
            <a:endParaRPr lang="en-US" sz="1100">
              <a:latin typeface="Montserrat Medium" panose="00000600000000000000" pitchFamily="2" charset="0"/>
            </a:endParaRPr>
          </a:p>
        </p:txBody>
      </p:sp>
      <p:pic>
        <p:nvPicPr>
          <p:cNvPr id="4" name="Content Placeholder 8" descr="Icon&#10;&#10;Description automatically generated with medium confidence">
            <a:extLst>
              <a:ext uri="{FF2B5EF4-FFF2-40B4-BE49-F238E27FC236}">
                <a16:creationId xmlns:a16="http://schemas.microsoft.com/office/drawing/2014/main" id="{5BB30F98-B9FD-1C1B-18CB-D1C291E13304}"/>
              </a:ext>
            </a:extLst>
          </p:cNvPr>
          <p:cNvPicPr>
            <a:picLocks noGrp="1" noChangeAspect="1"/>
          </p:cNvPicPr>
          <p:nvPr>
            <p:ph idx="4294967295"/>
          </p:nvPr>
        </p:nvPicPr>
        <p:blipFill rotWithShape="1">
          <a:blip r:embed="rId2"/>
          <a:srcRect l="9426" r="6532"/>
          <a:stretch/>
        </p:blipFill>
        <p:spPr>
          <a:xfrm>
            <a:off x="8071531" y="244249"/>
            <a:ext cx="3325812" cy="1998662"/>
          </a:xfrm>
          <a:prstGeom prst="rect">
            <a:avLst/>
          </a:prstGeom>
          <a:ln>
            <a:noFill/>
          </a:ln>
          <a:effectLst>
            <a:outerShdw blurRad="76200" dist="63500" dir="5040000" algn="tl" rotWithShape="0">
              <a:srgbClr val="000000">
                <a:alpha val="41000"/>
              </a:srgbClr>
            </a:outerShdw>
          </a:effectLst>
        </p:spPr>
      </p:pic>
      <p:sp>
        <p:nvSpPr>
          <p:cNvPr id="6" name="TextBox 5">
            <a:extLst>
              <a:ext uri="{FF2B5EF4-FFF2-40B4-BE49-F238E27FC236}">
                <a16:creationId xmlns:a16="http://schemas.microsoft.com/office/drawing/2014/main" id="{343D6F13-EA06-A0F2-5178-5A1CB705A45C}"/>
              </a:ext>
            </a:extLst>
          </p:cNvPr>
          <p:cNvSpPr txBox="1"/>
          <p:nvPr/>
        </p:nvSpPr>
        <p:spPr>
          <a:xfrm>
            <a:off x="7670803" y="4724346"/>
            <a:ext cx="4019163" cy="1892826"/>
          </a:xfrm>
          <a:prstGeom prst="rect">
            <a:avLst/>
          </a:prstGeom>
          <a:noFill/>
        </p:spPr>
        <p:txBody>
          <a:bodyPr wrap="square" lIns="91440" tIns="45720" rIns="91440" bIns="45720" rtlCol="0" anchor="t">
            <a:spAutoFit/>
          </a:bodyPr>
          <a:lstStyle/>
          <a:p>
            <a:pPr algn="l" fontAlgn="base"/>
            <a:r>
              <a:rPr lang="en-US" sz="1300" b="0" i="1" dirty="0">
                <a:solidFill>
                  <a:srgbClr val="FFFFFF"/>
                </a:solidFill>
                <a:effectLst/>
                <a:latin typeface="inherit"/>
              </a:rPr>
              <a:t>“</a:t>
            </a:r>
            <a:r>
              <a:rPr lang="en-US" sz="1300" b="0" i="1" dirty="0" err="1">
                <a:solidFill>
                  <a:srgbClr val="FFFFFF"/>
                </a:solidFill>
                <a:effectLst/>
                <a:latin typeface="inherit"/>
              </a:rPr>
              <a:t>Peplink’s</a:t>
            </a:r>
            <a:r>
              <a:rPr lang="en-US" sz="1300" b="0" i="1" dirty="0">
                <a:solidFill>
                  <a:srgbClr val="FFFFFF"/>
                </a:solidFill>
                <a:effectLst/>
                <a:latin typeface="inherit"/>
              </a:rPr>
              <a:t> BR1 Mini met our needs at the right price point. [They] let us deploy Help Points anywhere in the world. We can do video, audio, and diagnostics and testing on these Help Points. We can deliver diagnostics back to the customers or to ourselves at Amazon Web Services. Plus, </a:t>
            </a:r>
            <a:r>
              <a:rPr lang="en-US" sz="1300" b="0" i="1" dirty="0" err="1">
                <a:solidFill>
                  <a:srgbClr val="FFFFFF"/>
                </a:solidFill>
                <a:effectLst/>
                <a:latin typeface="inherit"/>
              </a:rPr>
              <a:t>Peplink’s</a:t>
            </a:r>
            <a:r>
              <a:rPr lang="en-US" sz="1300" b="0" i="1" dirty="0">
                <a:solidFill>
                  <a:srgbClr val="FFFFFF"/>
                </a:solidFill>
                <a:effectLst/>
                <a:latin typeface="inherit"/>
              </a:rPr>
              <a:t> cloud-based device management platform InControl 2 allows us to visualize the whole network from a single location.”</a:t>
            </a:r>
            <a:endParaRPr lang="en-US" sz="1300" b="0" i="1">
              <a:solidFill>
                <a:srgbClr val="FFFFFF"/>
              </a:solidFill>
              <a:effectLst/>
              <a:latin typeface="averta"/>
            </a:endParaRPr>
          </a:p>
          <a:p>
            <a:r>
              <a:rPr lang="en-US" sz="1300" b="1" i="1" dirty="0">
                <a:solidFill>
                  <a:srgbClr val="FFFFFF"/>
                </a:solidFill>
                <a:effectLst/>
                <a:latin typeface="averta"/>
              </a:rPr>
              <a:t>Michael VanBuren, Director of Cloud Solutions</a:t>
            </a:r>
            <a:endParaRPr lang="en-US" sz="1300">
              <a:solidFill>
                <a:srgbClr val="FFFFFF"/>
              </a:solidFill>
            </a:endParaRPr>
          </a:p>
        </p:txBody>
      </p:sp>
      <p:pic>
        <p:nvPicPr>
          <p:cNvPr id="1030" name="Picture 6" descr="Code Blue's Help Points achieve unbreakable connectivity with the help of MAX BR1 Minis.">
            <a:extLst>
              <a:ext uri="{FF2B5EF4-FFF2-40B4-BE49-F238E27FC236}">
                <a16:creationId xmlns:a16="http://schemas.microsoft.com/office/drawing/2014/main" id="{359CEF7B-465B-760D-9FFB-81B270EAAF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2263" y="2247860"/>
            <a:ext cx="4265373" cy="239927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09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9048263-0C60-C599-5170-CE00BA8975FD}"/>
              </a:ext>
            </a:extLst>
          </p:cNvPr>
          <p:cNvSpPr/>
          <p:nvPr/>
        </p:nvSpPr>
        <p:spPr>
          <a:xfrm>
            <a:off x="0" y="0"/>
            <a:ext cx="4632834" cy="6858000"/>
          </a:xfrm>
          <a:prstGeom prst="rect">
            <a:avLst/>
          </a:prstGeom>
          <a:solidFill>
            <a:schemeClr val="accent4"/>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 name="Title 1">
            <a:extLst>
              <a:ext uri="{FF2B5EF4-FFF2-40B4-BE49-F238E27FC236}">
                <a16:creationId xmlns:a16="http://schemas.microsoft.com/office/drawing/2014/main" id="{79B545F4-80F1-DFF1-6D16-EF48DB5811CD}"/>
              </a:ext>
            </a:extLst>
          </p:cNvPr>
          <p:cNvSpPr>
            <a:spLocks noGrp="1"/>
          </p:cNvSpPr>
          <p:nvPr>
            <p:ph type="title"/>
          </p:nvPr>
        </p:nvSpPr>
        <p:spPr>
          <a:xfrm>
            <a:off x="496711" y="749452"/>
            <a:ext cx="4136123" cy="1080938"/>
          </a:xfrm>
        </p:spPr>
        <p:txBody>
          <a:bodyPr>
            <a:normAutofit/>
          </a:bodyPr>
          <a:lstStyle/>
          <a:p>
            <a:r>
              <a:rPr lang="en-US" sz="3200" dirty="0">
                <a:solidFill>
                  <a:srgbClr val="FFFFFF"/>
                </a:solidFill>
              </a:rPr>
              <a:t>Meet your speakers…</a:t>
            </a:r>
          </a:p>
        </p:txBody>
      </p:sp>
      <p:sp>
        <p:nvSpPr>
          <p:cNvPr id="3" name="Content Placeholder 2">
            <a:extLst>
              <a:ext uri="{FF2B5EF4-FFF2-40B4-BE49-F238E27FC236}">
                <a16:creationId xmlns:a16="http://schemas.microsoft.com/office/drawing/2014/main" id="{82C1A6FD-CB5D-D432-EA7D-37EAD7A7C3E5}"/>
              </a:ext>
            </a:extLst>
          </p:cNvPr>
          <p:cNvSpPr>
            <a:spLocks noGrp="1"/>
          </p:cNvSpPr>
          <p:nvPr>
            <p:ph idx="1"/>
          </p:nvPr>
        </p:nvSpPr>
        <p:spPr>
          <a:xfrm>
            <a:off x="4920416" y="2325759"/>
            <a:ext cx="7120852" cy="1878714"/>
          </a:xfrm>
        </p:spPr>
        <p:txBody>
          <a:bodyPr>
            <a:normAutofit lnSpcReduction="10000"/>
          </a:bodyPr>
          <a:lstStyle/>
          <a:p>
            <a:pPr marL="0" indent="0">
              <a:buNone/>
            </a:pPr>
            <a:r>
              <a:rPr lang="en-US" sz="3200" b="1" dirty="0">
                <a:solidFill>
                  <a:srgbClr val="2C1520"/>
                </a:solidFill>
                <a:effectLst>
                  <a:outerShdw blurRad="38100" dist="38100" dir="2700000" algn="tl">
                    <a:srgbClr val="000000">
                      <a:alpha val="43137"/>
                    </a:srgbClr>
                  </a:outerShdw>
                </a:effectLst>
                <a:latin typeface="+mj-lt"/>
              </a:rPr>
              <a:t>Danielle Corley </a:t>
            </a:r>
            <a:r>
              <a:rPr lang="en-US" dirty="0">
                <a:solidFill>
                  <a:srgbClr val="2C1520"/>
                </a:solidFill>
                <a:latin typeface="+mj-lt"/>
              </a:rPr>
              <a:t>– </a:t>
            </a:r>
          </a:p>
          <a:p>
            <a:pPr marL="0" indent="0">
              <a:buNone/>
            </a:pPr>
            <a:r>
              <a:rPr lang="en-US" dirty="0">
                <a:solidFill>
                  <a:srgbClr val="2C1520"/>
                </a:solidFill>
                <a:latin typeface="+mj-lt"/>
              </a:rPr>
              <a:t>Director of Business Development</a:t>
            </a:r>
          </a:p>
          <a:p>
            <a:pPr marL="0" indent="0">
              <a:buNone/>
            </a:pPr>
            <a:r>
              <a:rPr lang="en-US" dirty="0">
                <a:solidFill>
                  <a:srgbClr val="2C1520"/>
                </a:solidFill>
                <a:latin typeface="+mj-lt"/>
                <a:hlinkClick r:id="rId2">
                  <a:extLst>
                    <a:ext uri="{A12FA001-AC4F-418D-AE19-62706E023703}">
                      <ahyp:hlinkClr xmlns:ahyp="http://schemas.microsoft.com/office/drawing/2018/hyperlinkcolor" val="tx"/>
                    </a:ext>
                  </a:extLst>
                </a:hlinkClick>
              </a:rPr>
              <a:t>DanielleC@accesswds.com</a:t>
            </a:r>
            <a:endParaRPr lang="en-US" dirty="0">
              <a:solidFill>
                <a:srgbClr val="2C1520"/>
              </a:solidFill>
              <a:latin typeface="+mj-lt"/>
            </a:endParaRPr>
          </a:p>
          <a:p>
            <a:pPr marL="0" indent="0">
              <a:buNone/>
            </a:pPr>
            <a:r>
              <a:rPr lang="en-US" dirty="0">
                <a:solidFill>
                  <a:srgbClr val="2C1520"/>
                </a:solidFill>
                <a:latin typeface="+mj-lt"/>
              </a:rPr>
              <a:t>813-751-2039 x107</a:t>
            </a:r>
          </a:p>
          <a:p>
            <a:pPr marL="0" indent="0">
              <a:buNone/>
            </a:pPr>
            <a:endParaRPr lang="en-US" dirty="0">
              <a:solidFill>
                <a:srgbClr val="FFFFFF"/>
              </a:solidFill>
              <a:latin typeface="+mj-lt"/>
            </a:endParaRPr>
          </a:p>
          <a:p>
            <a:pPr marL="0" indent="0">
              <a:buNone/>
            </a:pPr>
            <a:endParaRPr lang="en-US" dirty="0">
              <a:solidFill>
                <a:srgbClr val="FFFFFF"/>
              </a:solidFill>
              <a:latin typeface="+mj-lt"/>
            </a:endParaRPr>
          </a:p>
          <a:p>
            <a:pPr marL="0" indent="0">
              <a:buNone/>
            </a:pPr>
            <a:endParaRPr lang="en-US" dirty="0">
              <a:solidFill>
                <a:srgbClr val="FFFFFF"/>
              </a:solidFill>
              <a:latin typeface="+mj-lt"/>
            </a:endParaRPr>
          </a:p>
        </p:txBody>
      </p:sp>
      <p:pic>
        <p:nvPicPr>
          <p:cNvPr id="5" name="Picture 4" descr="Qr code&#10;&#10;Description automatically generated">
            <a:extLst>
              <a:ext uri="{FF2B5EF4-FFF2-40B4-BE49-F238E27FC236}">
                <a16:creationId xmlns:a16="http://schemas.microsoft.com/office/drawing/2014/main" id="{C80988F3-8EEE-542A-4C70-3967DF57BAF9}"/>
              </a:ext>
            </a:extLst>
          </p:cNvPr>
          <p:cNvPicPr>
            <a:picLocks noChangeAspect="1"/>
          </p:cNvPicPr>
          <p:nvPr/>
        </p:nvPicPr>
        <p:blipFill rotWithShape="1">
          <a:blip r:embed="rId3"/>
          <a:srcRect l="7867" t="24692" r="8825" b="3523"/>
          <a:stretch/>
        </p:blipFill>
        <p:spPr>
          <a:xfrm>
            <a:off x="2202770" y="2208093"/>
            <a:ext cx="2202026" cy="1845259"/>
          </a:xfrm>
          <a:prstGeom prst="rect">
            <a:avLst/>
          </a:prstGeom>
          <a:ln>
            <a:noFill/>
          </a:ln>
          <a:effectLst/>
        </p:spPr>
      </p:pic>
      <p:sp>
        <p:nvSpPr>
          <p:cNvPr id="6" name="TextBox 5">
            <a:extLst>
              <a:ext uri="{FF2B5EF4-FFF2-40B4-BE49-F238E27FC236}">
                <a16:creationId xmlns:a16="http://schemas.microsoft.com/office/drawing/2014/main" id="{998A7355-F8D1-326F-7065-2C972D2A38FA}"/>
              </a:ext>
            </a:extLst>
          </p:cNvPr>
          <p:cNvSpPr txBox="1"/>
          <p:nvPr/>
        </p:nvSpPr>
        <p:spPr>
          <a:xfrm>
            <a:off x="5355965" y="812867"/>
            <a:ext cx="4072379" cy="954107"/>
          </a:xfrm>
          <a:prstGeom prst="rect">
            <a:avLst/>
          </a:prstGeom>
          <a:noFill/>
        </p:spPr>
        <p:txBody>
          <a:bodyPr wrap="square" rtlCol="0">
            <a:spAutoFit/>
          </a:bodyPr>
          <a:lstStyle/>
          <a:p>
            <a:pPr algn="ctr"/>
            <a:r>
              <a:rPr lang="en-US" sz="2800" b="1" dirty="0">
                <a:solidFill>
                  <a:srgbClr val="D2430D"/>
                </a:solidFill>
              </a:rPr>
              <a:t>Let’s connect on LinkedIn</a:t>
            </a:r>
          </a:p>
        </p:txBody>
      </p:sp>
      <p:pic>
        <p:nvPicPr>
          <p:cNvPr id="17" name="Picture 16" descr="A close-up of a person smiling&#10;&#10;Description automatically generated">
            <a:extLst>
              <a:ext uri="{FF2B5EF4-FFF2-40B4-BE49-F238E27FC236}">
                <a16:creationId xmlns:a16="http://schemas.microsoft.com/office/drawing/2014/main" id="{75216ECB-CDAF-D1EB-96EE-EFEE203ABC61}"/>
              </a:ext>
            </a:extLst>
          </p:cNvPr>
          <p:cNvPicPr>
            <a:picLocks noChangeAspect="1"/>
          </p:cNvPicPr>
          <p:nvPr/>
        </p:nvPicPr>
        <p:blipFill rotWithShape="1">
          <a:blip r:embed="rId4"/>
          <a:srcRect b="18706"/>
          <a:stretch/>
        </p:blipFill>
        <p:spPr>
          <a:xfrm>
            <a:off x="219157" y="2039354"/>
            <a:ext cx="1755576" cy="21407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6" descr="Shape&#10;&#10;Description automatically generated">
            <a:extLst>
              <a:ext uri="{FF2B5EF4-FFF2-40B4-BE49-F238E27FC236}">
                <a16:creationId xmlns:a16="http://schemas.microsoft.com/office/drawing/2014/main" id="{3F0D72B8-67D1-FFC4-B5AD-82CF7E0DA1A3}"/>
              </a:ext>
            </a:extLst>
          </p:cNvPr>
          <p:cNvPicPr>
            <a:picLocks noChangeAspect="1"/>
          </p:cNvPicPr>
          <p:nvPr/>
        </p:nvPicPr>
        <p:blipFill>
          <a:blip r:embed="rId5"/>
          <a:stretch>
            <a:fillRect/>
          </a:stretch>
        </p:blipFill>
        <p:spPr>
          <a:xfrm>
            <a:off x="10822706" y="712224"/>
            <a:ext cx="1152066" cy="1162945"/>
          </a:xfrm>
          <a:prstGeom prst="rect">
            <a:avLst/>
          </a:prstGeom>
        </p:spPr>
      </p:pic>
      <p:pic>
        <p:nvPicPr>
          <p:cNvPr id="8" name="Picture 7">
            <a:extLst>
              <a:ext uri="{FF2B5EF4-FFF2-40B4-BE49-F238E27FC236}">
                <a16:creationId xmlns:a16="http://schemas.microsoft.com/office/drawing/2014/main" id="{94EED497-9EE7-916C-D2E7-75E8E167EF1B}"/>
              </a:ext>
            </a:extLst>
          </p:cNvPr>
          <p:cNvPicPr>
            <a:picLocks noChangeAspect="1"/>
          </p:cNvPicPr>
          <p:nvPr/>
        </p:nvPicPr>
        <p:blipFill>
          <a:blip r:embed="rId6"/>
          <a:srcRect l="4204" r="4204"/>
          <a:stretch/>
        </p:blipFill>
        <p:spPr>
          <a:xfrm>
            <a:off x="287582" y="4448677"/>
            <a:ext cx="1755576" cy="21407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Content Placeholder 2">
            <a:extLst>
              <a:ext uri="{FF2B5EF4-FFF2-40B4-BE49-F238E27FC236}">
                <a16:creationId xmlns:a16="http://schemas.microsoft.com/office/drawing/2014/main" id="{A7BC9541-2656-16FC-65BB-F2BDF7062B3E}"/>
              </a:ext>
            </a:extLst>
          </p:cNvPr>
          <p:cNvSpPr txBox="1">
            <a:spLocks/>
          </p:cNvSpPr>
          <p:nvPr/>
        </p:nvSpPr>
        <p:spPr>
          <a:xfrm>
            <a:off x="4920416" y="4579700"/>
            <a:ext cx="7120852" cy="187871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buFont typeface="Arial" panose="020B0604020202020204" pitchFamily="34" charset="0"/>
              <a:buNone/>
            </a:pPr>
            <a:r>
              <a:rPr lang="en-US" sz="3200" b="1" dirty="0">
                <a:solidFill>
                  <a:srgbClr val="2C1520"/>
                </a:solidFill>
                <a:effectLst>
                  <a:outerShdw blurRad="38100" dist="38100" dir="2700000" algn="tl">
                    <a:srgbClr val="000000">
                      <a:alpha val="43137"/>
                    </a:srgbClr>
                  </a:outerShdw>
                </a:effectLst>
                <a:latin typeface="+mj-lt"/>
              </a:rPr>
              <a:t>Phil Patterson – </a:t>
            </a:r>
          </a:p>
          <a:p>
            <a:pPr marL="0" indent="0">
              <a:buFont typeface="Arial" panose="020B0604020202020204" pitchFamily="34" charset="0"/>
              <a:buNone/>
            </a:pPr>
            <a:r>
              <a:rPr lang="en-US" dirty="0">
                <a:solidFill>
                  <a:srgbClr val="2C1520"/>
                </a:solidFill>
                <a:latin typeface="+mj-lt"/>
              </a:rPr>
              <a:t>National Channel Business Manager</a:t>
            </a:r>
          </a:p>
          <a:p>
            <a:pPr marL="0" indent="0">
              <a:buFont typeface="Arial" panose="020B0604020202020204" pitchFamily="34" charset="0"/>
              <a:buNone/>
            </a:pPr>
            <a:r>
              <a:rPr lang="en-US" dirty="0">
                <a:solidFill>
                  <a:srgbClr val="2C1520"/>
                </a:solidFill>
                <a:latin typeface="+mj-lt"/>
                <a:hlinkClick r:id="rId7">
                  <a:extLst>
                    <a:ext uri="{A12FA001-AC4F-418D-AE19-62706E023703}">
                      <ahyp:hlinkClr xmlns:ahyp="http://schemas.microsoft.com/office/drawing/2018/hyperlinkcolor" val="tx"/>
                    </a:ext>
                  </a:extLst>
                </a:hlinkClick>
              </a:rPr>
              <a:t>PhilP@accesswds.com</a:t>
            </a:r>
            <a:endParaRPr lang="en-US" dirty="0">
              <a:solidFill>
                <a:srgbClr val="2C1520"/>
              </a:solidFill>
              <a:latin typeface="+mj-lt"/>
            </a:endParaRPr>
          </a:p>
          <a:p>
            <a:pPr marL="0" indent="0">
              <a:buFont typeface="Arial" panose="020B0604020202020204" pitchFamily="34" charset="0"/>
              <a:buNone/>
            </a:pPr>
            <a:r>
              <a:rPr lang="en-US" dirty="0">
                <a:solidFill>
                  <a:srgbClr val="2C1520"/>
                </a:solidFill>
                <a:latin typeface="+mj-lt"/>
              </a:rPr>
              <a:t>813-751-2039 x121</a:t>
            </a:r>
          </a:p>
          <a:p>
            <a:pPr marL="0" indent="0">
              <a:buFont typeface="Arial" panose="020B0604020202020204" pitchFamily="34" charset="0"/>
              <a:buNone/>
            </a:pPr>
            <a:endParaRPr lang="en-US" dirty="0">
              <a:solidFill>
                <a:srgbClr val="FFFFFF"/>
              </a:solidFill>
              <a:latin typeface="+mj-lt"/>
            </a:endParaRPr>
          </a:p>
          <a:p>
            <a:pPr marL="0" indent="0">
              <a:buFont typeface="Arial" panose="020B0604020202020204" pitchFamily="34" charset="0"/>
              <a:buNone/>
            </a:pPr>
            <a:endParaRPr lang="en-US" dirty="0">
              <a:solidFill>
                <a:srgbClr val="FFFFFF"/>
              </a:solidFill>
              <a:latin typeface="+mj-lt"/>
            </a:endParaRPr>
          </a:p>
          <a:p>
            <a:pPr marL="0" indent="0">
              <a:buFont typeface="Arial" panose="020B0604020202020204" pitchFamily="34" charset="0"/>
              <a:buNone/>
            </a:pPr>
            <a:endParaRPr lang="en-US" dirty="0">
              <a:solidFill>
                <a:srgbClr val="FFFFFF"/>
              </a:solidFill>
              <a:latin typeface="+mj-lt"/>
            </a:endParaRPr>
          </a:p>
        </p:txBody>
      </p:sp>
      <p:pic>
        <p:nvPicPr>
          <p:cNvPr id="1026" name="Picture 2" descr="Image">
            <a:extLst>
              <a:ext uri="{FF2B5EF4-FFF2-40B4-BE49-F238E27FC236}">
                <a16:creationId xmlns:a16="http://schemas.microsoft.com/office/drawing/2014/main" id="{1106D9CD-FE3C-A93C-6722-2591CCB5944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1545" t="20206" r="21246" b="8129"/>
          <a:stretch/>
        </p:blipFill>
        <p:spPr bwMode="auto">
          <a:xfrm>
            <a:off x="2202770" y="4448677"/>
            <a:ext cx="2202026" cy="2247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246290"/>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show="0">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AEA460-0BFF-4BD5-C9F6-65E52E9E785C}"/>
              </a:ext>
            </a:extLst>
          </p:cNvPr>
          <p:cNvSpPr>
            <a:spLocks noGrp="1"/>
          </p:cNvSpPr>
          <p:nvPr>
            <p:ph idx="1"/>
          </p:nvPr>
        </p:nvSpPr>
        <p:spPr>
          <a:xfrm>
            <a:off x="230493" y="2112188"/>
            <a:ext cx="5638191" cy="2383632"/>
          </a:xfrm>
        </p:spPr>
        <p:txBody>
          <a:bodyPr>
            <a:normAutofit fontScale="92500" lnSpcReduction="10000"/>
          </a:bodyPr>
          <a:lstStyle/>
          <a:p>
            <a:pPr marL="0" indent="0" algn="ctr">
              <a:lnSpc>
                <a:spcPct val="110000"/>
              </a:lnSpc>
              <a:buNone/>
            </a:pPr>
            <a:r>
              <a:rPr lang="en-US" sz="2800" dirty="0">
                <a:latin typeface="Montserrat Medium" panose="00000600000000000000" pitchFamily="2" charset="0"/>
              </a:rPr>
              <a:t>Defined as the combined effort of </a:t>
            </a:r>
            <a:r>
              <a:rPr lang="en-US" sz="3900" b="1" dirty="0">
                <a:effectLst>
                  <a:outerShdw blurRad="38100" dist="38100" dir="2700000" algn="tl">
                    <a:srgbClr val="000000">
                      <a:alpha val="43137"/>
                    </a:srgbClr>
                  </a:outerShdw>
                </a:effectLst>
                <a:latin typeface="Montserrat Medium" panose="00000600000000000000" pitchFamily="2" charset="0"/>
              </a:rPr>
              <a:t>two</a:t>
            </a:r>
            <a:r>
              <a:rPr lang="en-US" sz="3000" b="1" dirty="0">
                <a:effectLst>
                  <a:outerShdw blurRad="38100" dist="38100" dir="2700000" algn="tl">
                    <a:srgbClr val="000000">
                      <a:alpha val="43137"/>
                    </a:srgbClr>
                  </a:outerShdw>
                </a:effectLst>
                <a:latin typeface="Montserrat Medium" panose="00000600000000000000" pitchFamily="2" charset="0"/>
              </a:rPr>
              <a:t> </a:t>
            </a:r>
            <a:r>
              <a:rPr lang="en-US" sz="2800" dirty="0">
                <a:latin typeface="Montserrat Medium" panose="00000600000000000000" pitchFamily="2" charset="0"/>
              </a:rPr>
              <a:t>or more organisms to produce a </a:t>
            </a:r>
            <a:r>
              <a:rPr lang="en-US" sz="3900" b="1" dirty="0">
                <a:effectLst>
                  <a:outerShdw blurRad="38100" dist="38100" dir="2700000" algn="tl">
                    <a:srgbClr val="000000">
                      <a:alpha val="43137"/>
                    </a:srgbClr>
                  </a:outerShdw>
                </a:effectLst>
                <a:latin typeface="Montserrat Medium" panose="00000600000000000000" pitchFamily="2" charset="0"/>
              </a:rPr>
              <a:t>greater</a:t>
            </a:r>
            <a:r>
              <a:rPr lang="en-US" sz="2800" dirty="0">
                <a:latin typeface="Montserrat Medium" panose="00000600000000000000" pitchFamily="2" charset="0"/>
              </a:rPr>
              <a:t> result than each would have achieved alone. </a:t>
            </a:r>
          </a:p>
        </p:txBody>
      </p:sp>
      <p:pic>
        <p:nvPicPr>
          <p:cNvPr id="4" name="Picture 3">
            <a:extLst>
              <a:ext uri="{FF2B5EF4-FFF2-40B4-BE49-F238E27FC236}">
                <a16:creationId xmlns:a16="http://schemas.microsoft.com/office/drawing/2014/main" id="{5EF3FA7D-C9D4-549E-FEDC-357653F60F3E}"/>
              </a:ext>
            </a:extLst>
          </p:cNvPr>
          <p:cNvPicPr>
            <a:picLocks noChangeAspect="1"/>
          </p:cNvPicPr>
          <p:nvPr/>
        </p:nvPicPr>
        <p:blipFill rotWithShape="1">
          <a:blip r:embed="rId2"/>
          <a:srcRect l="20465" r="28883" b="2"/>
          <a:stretch/>
        </p:blipFill>
        <p:spPr>
          <a:xfrm>
            <a:off x="6096000" y="10"/>
            <a:ext cx="6092823" cy="6856310"/>
          </a:xfrm>
          <a:prstGeom prst="rect">
            <a:avLst/>
          </a:prstGeom>
          <a:ln>
            <a:noFill/>
          </a:ln>
          <a:effectLst/>
        </p:spPr>
      </p:pic>
      <p:sp>
        <p:nvSpPr>
          <p:cNvPr id="6" name="Rectangle 5">
            <a:extLst>
              <a:ext uri="{FF2B5EF4-FFF2-40B4-BE49-F238E27FC236}">
                <a16:creationId xmlns:a16="http://schemas.microsoft.com/office/drawing/2014/main" id="{0F507AAD-4DAE-EF00-1114-838D726B72B0}"/>
              </a:ext>
            </a:extLst>
          </p:cNvPr>
          <p:cNvSpPr/>
          <p:nvPr/>
        </p:nvSpPr>
        <p:spPr>
          <a:xfrm>
            <a:off x="3176" y="609600"/>
            <a:ext cx="6496579" cy="1358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A6C41E1-D6F8-9017-C29E-F303A55F5E0F}"/>
              </a:ext>
            </a:extLst>
          </p:cNvPr>
          <p:cNvSpPr txBox="1"/>
          <p:nvPr/>
        </p:nvSpPr>
        <p:spPr>
          <a:xfrm>
            <a:off x="293200" y="4893941"/>
            <a:ext cx="5512776" cy="1908215"/>
          </a:xfrm>
          <a:prstGeom prst="rect">
            <a:avLst/>
          </a:prstGeom>
          <a:noFill/>
        </p:spPr>
        <p:txBody>
          <a:bodyPr wrap="square" rtlCol="0">
            <a:spAutoFit/>
          </a:bodyPr>
          <a:lstStyle/>
          <a:p>
            <a:pPr algn="ctr"/>
            <a:r>
              <a:rPr lang="en-US" sz="2200" dirty="0">
                <a:effectLst>
                  <a:outerShdw blurRad="38100" dist="38100" dir="2700000" algn="tl">
                    <a:srgbClr val="000000">
                      <a:alpha val="43137"/>
                    </a:srgbClr>
                  </a:outerShdw>
                </a:effectLst>
                <a:latin typeface="Montserrat Medium" panose="00000600000000000000" pitchFamily="2" charset="0"/>
              </a:rPr>
              <a:t>Mutualistic relationships = synergy</a:t>
            </a:r>
          </a:p>
          <a:p>
            <a:pPr algn="ctr"/>
            <a:endParaRPr lang="en-US" sz="2400" dirty="0">
              <a:effectLst>
                <a:outerShdw blurRad="38100" dist="38100" dir="2700000" algn="tl">
                  <a:srgbClr val="000000">
                    <a:alpha val="43137"/>
                  </a:srgbClr>
                </a:outerShdw>
              </a:effectLst>
              <a:latin typeface="Montserrat Medium" panose="00000600000000000000" pitchFamily="2" charset="0"/>
            </a:endParaRPr>
          </a:p>
          <a:p>
            <a:pPr algn="ctr"/>
            <a:r>
              <a:rPr lang="en-US" sz="2400" dirty="0">
                <a:effectLst>
                  <a:outerShdw blurRad="38100" dist="38100" dir="2700000" algn="tl">
                    <a:srgbClr val="000000">
                      <a:alpha val="43137"/>
                    </a:srgbClr>
                  </a:outerShdw>
                </a:effectLst>
                <a:latin typeface="Montserrat Medium" panose="00000600000000000000" pitchFamily="2" charset="0"/>
              </a:rPr>
              <a:t>Two perform “services” for each other that they can’t carry alone. </a:t>
            </a:r>
          </a:p>
          <a:p>
            <a:pPr algn="ctr"/>
            <a:endParaRPr lang="en-US" sz="2400" dirty="0">
              <a:effectLst>
                <a:outerShdw blurRad="38100" dist="38100" dir="2700000" algn="tl">
                  <a:srgbClr val="000000">
                    <a:alpha val="43137"/>
                  </a:srgbClr>
                </a:outerShdw>
              </a:effectLst>
              <a:latin typeface="Montserrat Medium" panose="00000600000000000000" pitchFamily="2" charset="0"/>
            </a:endParaRPr>
          </a:p>
        </p:txBody>
      </p:sp>
      <p:sp>
        <p:nvSpPr>
          <p:cNvPr id="2" name="Title 1">
            <a:extLst>
              <a:ext uri="{FF2B5EF4-FFF2-40B4-BE49-F238E27FC236}">
                <a16:creationId xmlns:a16="http://schemas.microsoft.com/office/drawing/2014/main" id="{B4DA0A64-3E7C-1B64-F7EC-DC4A0E0604D3}"/>
              </a:ext>
            </a:extLst>
          </p:cNvPr>
          <p:cNvSpPr>
            <a:spLocks noGrp="1"/>
          </p:cNvSpPr>
          <p:nvPr>
            <p:ph type="title"/>
          </p:nvPr>
        </p:nvSpPr>
        <p:spPr>
          <a:xfrm>
            <a:off x="680321" y="753228"/>
            <a:ext cx="5597931" cy="1080938"/>
          </a:xfrm>
        </p:spPr>
        <p:txBody>
          <a:bodyPr>
            <a:normAutofit fontScale="90000"/>
          </a:bodyPr>
          <a:lstStyle/>
          <a:p>
            <a:r>
              <a:rPr lang="en-US" sz="3300"/>
              <a:t>What does synergy mean? </a:t>
            </a:r>
            <a:br>
              <a:rPr lang="en-US" sz="3300"/>
            </a:br>
            <a:r>
              <a:rPr lang="en-US" sz="3300"/>
              <a:t>Why is it important?</a:t>
            </a:r>
          </a:p>
        </p:txBody>
      </p:sp>
    </p:spTree>
    <p:extLst>
      <p:ext uri="{BB962C8B-B14F-4D97-AF65-F5344CB8AC3E}">
        <p14:creationId xmlns:p14="http://schemas.microsoft.com/office/powerpoint/2010/main" val="1473049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9752A76-B670-9FA0-DAA9-BC7324390E54}"/>
              </a:ext>
            </a:extLst>
          </p:cNvPr>
          <p:cNvSpPr/>
          <p:nvPr/>
        </p:nvSpPr>
        <p:spPr>
          <a:xfrm>
            <a:off x="-4337" y="618085"/>
            <a:ext cx="6496579" cy="1358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622284-A72D-72A8-205C-0F73F7999F47}"/>
              </a:ext>
            </a:extLst>
          </p:cNvPr>
          <p:cNvSpPr>
            <a:spLocks noGrp="1"/>
          </p:cNvSpPr>
          <p:nvPr>
            <p:ph type="title"/>
          </p:nvPr>
        </p:nvSpPr>
        <p:spPr>
          <a:xfrm>
            <a:off x="680321" y="753228"/>
            <a:ext cx="5632247" cy="1080938"/>
          </a:xfrm>
        </p:spPr>
        <p:txBody>
          <a:bodyPr>
            <a:normAutofit fontScale="90000"/>
          </a:bodyPr>
          <a:lstStyle/>
          <a:p>
            <a:r>
              <a:rPr lang="en-US"/>
              <a:t>Police Force </a:t>
            </a:r>
            <a:br>
              <a:rPr lang="en-US"/>
            </a:br>
            <a:r>
              <a:rPr lang="en-US"/>
              <a:t>Surveillance Solution	</a:t>
            </a:r>
          </a:p>
        </p:txBody>
      </p:sp>
      <p:sp>
        <p:nvSpPr>
          <p:cNvPr id="3" name="Content Placeholder 2">
            <a:extLst>
              <a:ext uri="{FF2B5EF4-FFF2-40B4-BE49-F238E27FC236}">
                <a16:creationId xmlns:a16="http://schemas.microsoft.com/office/drawing/2014/main" id="{A593AC91-0BEB-488B-2895-1DFC2B23A3E4}"/>
              </a:ext>
            </a:extLst>
          </p:cNvPr>
          <p:cNvSpPr>
            <a:spLocks noGrp="1"/>
          </p:cNvSpPr>
          <p:nvPr>
            <p:ph idx="1"/>
          </p:nvPr>
        </p:nvSpPr>
        <p:spPr>
          <a:xfrm>
            <a:off x="64034" y="2028223"/>
            <a:ext cx="7143213" cy="4666269"/>
          </a:xfrm>
        </p:spPr>
        <p:txBody>
          <a:bodyPr>
            <a:noAutofit/>
          </a:bodyPr>
          <a:lstStyle/>
          <a:p>
            <a:r>
              <a:rPr lang="en-US" sz="1100" dirty="0">
                <a:latin typeface="Montserrat Medium" panose="00000600000000000000" pitchFamily="2" charset="0"/>
              </a:rPr>
              <a:t>Customer:</a:t>
            </a:r>
          </a:p>
          <a:p>
            <a:pPr lvl="1"/>
            <a:r>
              <a:rPr lang="en-US" sz="1100" dirty="0">
                <a:latin typeface="Montserrat Medium" panose="00000600000000000000" pitchFamily="2" charset="0"/>
              </a:rPr>
              <a:t>Local police force in North America</a:t>
            </a:r>
          </a:p>
          <a:p>
            <a:r>
              <a:rPr lang="en-US" sz="1100" dirty="0">
                <a:latin typeface="Montserrat Medium" panose="00000600000000000000" pitchFamily="2" charset="0"/>
              </a:rPr>
              <a:t>Request: </a:t>
            </a:r>
          </a:p>
          <a:p>
            <a:pPr lvl="1"/>
            <a:r>
              <a:rPr lang="en-US" sz="1100" dirty="0">
                <a:latin typeface="Montserrat Medium" panose="00000600000000000000" pitchFamily="2" charset="0"/>
              </a:rPr>
              <a:t>Set up portable security cameras for monitoring. </a:t>
            </a:r>
          </a:p>
          <a:p>
            <a:pPr lvl="1"/>
            <a:r>
              <a:rPr lang="en-US" sz="1100" dirty="0">
                <a:latin typeface="Montserrat Medium" panose="00000600000000000000" pitchFamily="2" charset="0"/>
              </a:rPr>
              <a:t>Flexible network infrastructure to host connections between a data center and remote devices for constant video streaming. </a:t>
            </a:r>
          </a:p>
          <a:p>
            <a:r>
              <a:rPr lang="en-US" sz="1100" dirty="0">
                <a:latin typeface="Montserrat Medium" panose="00000600000000000000" pitchFamily="2" charset="0"/>
              </a:rPr>
              <a:t>Challenge: </a:t>
            </a:r>
          </a:p>
          <a:p>
            <a:pPr lvl="1"/>
            <a:r>
              <a:rPr lang="en-US" sz="1100" dirty="0">
                <a:latin typeface="Montserrat Medium" panose="00000600000000000000" pitchFamily="2" charset="0"/>
              </a:rPr>
              <a:t>Finding a compact and battery powered solution with remote management- </a:t>
            </a:r>
            <a:r>
              <a:rPr lang="en-US" sz="900" dirty="0">
                <a:latin typeface="Montserrat Medium" panose="00000600000000000000" pitchFamily="2" charset="0"/>
              </a:rPr>
              <a:t>Battery power for cameras. </a:t>
            </a:r>
          </a:p>
          <a:p>
            <a:pPr lvl="1"/>
            <a:r>
              <a:rPr lang="en-US" sz="1100" dirty="0">
                <a:latin typeface="Montserrat Medium" panose="00000600000000000000" pitchFamily="2" charset="0"/>
              </a:rPr>
              <a:t>Device to host up to 4 SIM’s –  for: HOT FAILOVER – BANDWIDTH BONDING</a:t>
            </a:r>
          </a:p>
          <a:p>
            <a:r>
              <a:rPr lang="en-US" sz="1100" dirty="0">
                <a:latin typeface="Montserrat Medium" panose="00000600000000000000" pitchFamily="2" charset="0"/>
              </a:rPr>
              <a:t>Solution:</a:t>
            </a:r>
          </a:p>
          <a:p>
            <a:pPr lvl="1"/>
            <a:r>
              <a:rPr lang="en-US" sz="1100" dirty="0">
                <a:latin typeface="Montserrat Medium" panose="00000600000000000000" pitchFamily="2" charset="0"/>
              </a:rPr>
              <a:t>Mobile solution = Peplink SD-PMU as the power source. </a:t>
            </a:r>
          </a:p>
          <a:p>
            <a:pPr lvl="1"/>
            <a:r>
              <a:rPr lang="en-US" sz="1100" dirty="0">
                <a:latin typeface="Montserrat Medium" panose="00000600000000000000" pitchFamily="2" charset="0"/>
              </a:rPr>
              <a:t>HD2 Mini (dual cellular modems and redundant SIM slots) connected to enable LTE</a:t>
            </a:r>
          </a:p>
          <a:p>
            <a:pPr lvl="1"/>
            <a:r>
              <a:rPr lang="en-US" sz="1100" dirty="0">
                <a:latin typeface="Montserrat Medium" panose="00000600000000000000" pitchFamily="2" charset="0"/>
              </a:rPr>
              <a:t>From router = Peplink SD Switch 8-Port Rugged </a:t>
            </a:r>
            <a:r>
              <a:rPr lang="en-US" sz="1100" dirty="0">
                <a:latin typeface="Montserrat Medium" panose="00000600000000000000" pitchFamily="2" charset="0"/>
                <a:sym typeface="Wingdings" panose="05000000000000000000" pitchFamily="2" charset="2"/>
              </a:rPr>
              <a:t> </a:t>
            </a:r>
            <a:r>
              <a:rPr lang="en-US" sz="1100" dirty="0">
                <a:latin typeface="Montserrat Medium" panose="00000600000000000000" pitchFamily="2" charset="0"/>
              </a:rPr>
              <a:t>connected and powered all of the cameras. </a:t>
            </a:r>
          </a:p>
          <a:p>
            <a:pPr lvl="1"/>
            <a:r>
              <a:rPr lang="en-US" sz="1100" dirty="0">
                <a:latin typeface="Montserrat Medium" panose="00000600000000000000" pitchFamily="2" charset="0"/>
              </a:rPr>
              <a:t>Increase signal = </a:t>
            </a:r>
            <a:r>
              <a:rPr lang="en-US" sz="1100" dirty="0" err="1">
                <a:latin typeface="Montserrat Medium" panose="00000600000000000000" pitchFamily="2" charset="0"/>
              </a:rPr>
              <a:t>Peplink’s</a:t>
            </a:r>
            <a:r>
              <a:rPr lang="en-US" sz="1100" dirty="0">
                <a:latin typeface="Montserrat Medium" panose="00000600000000000000" pitchFamily="2" charset="0"/>
              </a:rPr>
              <a:t> Mobility 40G Antenna was deployed</a:t>
            </a:r>
          </a:p>
          <a:p>
            <a:r>
              <a:rPr lang="en-US" sz="1100" dirty="0">
                <a:latin typeface="Montserrat Medium" panose="00000600000000000000" pitchFamily="2" charset="0"/>
              </a:rPr>
              <a:t>Result:</a:t>
            </a:r>
          </a:p>
          <a:p>
            <a:pPr lvl="1"/>
            <a:r>
              <a:rPr lang="en-US" sz="1100" dirty="0">
                <a:latin typeface="Montserrat Medium" panose="00000600000000000000" pitchFamily="2" charset="0"/>
              </a:rPr>
              <a:t>Entire solution from one single OEM. One Stop Shop! </a:t>
            </a:r>
          </a:p>
          <a:p>
            <a:pPr lvl="1"/>
            <a:r>
              <a:rPr lang="en-US" sz="1100" dirty="0" err="1">
                <a:latin typeface="Montserrat Medium" panose="00000600000000000000" pitchFamily="2" charset="0"/>
              </a:rPr>
              <a:t>SpeedFushion</a:t>
            </a:r>
            <a:r>
              <a:rPr lang="en-US" sz="1100" dirty="0">
                <a:latin typeface="Montserrat Medium" panose="00000600000000000000" pitchFamily="2" charset="0"/>
              </a:rPr>
              <a:t> technologies enabled them to be able to load balance and fine-tune traffic flow within the network. </a:t>
            </a:r>
          </a:p>
          <a:p>
            <a:pPr lvl="1"/>
            <a:r>
              <a:rPr lang="en-US" sz="1100" dirty="0">
                <a:latin typeface="Montserrat Medium" panose="00000600000000000000" pitchFamily="2" charset="0"/>
              </a:rPr>
              <a:t>Specific traffic based on priority was assigned to different connections when available. </a:t>
            </a:r>
          </a:p>
          <a:p>
            <a:pPr lvl="1"/>
            <a:r>
              <a:rPr lang="en-US" sz="1100" dirty="0">
                <a:latin typeface="Montserrat Medium" panose="00000600000000000000" pitchFamily="2" charset="0"/>
              </a:rPr>
              <a:t>Resulted in lower latency and increased response time. </a:t>
            </a:r>
          </a:p>
          <a:p>
            <a:endParaRPr lang="en-US" sz="1100" dirty="0">
              <a:latin typeface="Montserrat Medium" panose="00000600000000000000" pitchFamily="2" charset="0"/>
            </a:endParaRPr>
          </a:p>
        </p:txBody>
      </p:sp>
      <p:pic>
        <p:nvPicPr>
          <p:cNvPr id="2052" name="Picture 4">
            <a:extLst>
              <a:ext uri="{FF2B5EF4-FFF2-40B4-BE49-F238E27FC236}">
                <a16:creationId xmlns:a16="http://schemas.microsoft.com/office/drawing/2014/main" id="{8A3D0AC3-A83B-B207-AC10-B92D1E45D0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06" r="6705"/>
          <a:stretch/>
        </p:blipFill>
        <p:spPr bwMode="auto">
          <a:xfrm>
            <a:off x="7207247" y="581812"/>
            <a:ext cx="2556022" cy="3380806"/>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3DA197DA-496F-F8B0-9F71-F9C4F1639C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296" r="-6" b="11384"/>
          <a:stretch/>
        </p:blipFill>
        <p:spPr bwMode="auto">
          <a:xfrm>
            <a:off x="9868255" y="584522"/>
            <a:ext cx="1713033" cy="2053317"/>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pic>
        <p:nvPicPr>
          <p:cNvPr id="4" name="Content Placeholder 8" descr="Icon&#10;&#10;Description automatically generated with medium confidence">
            <a:extLst>
              <a:ext uri="{FF2B5EF4-FFF2-40B4-BE49-F238E27FC236}">
                <a16:creationId xmlns:a16="http://schemas.microsoft.com/office/drawing/2014/main" id="{CBB87D23-6F9F-5F68-4736-61A5FF330C61}"/>
              </a:ext>
            </a:extLst>
          </p:cNvPr>
          <p:cNvPicPr>
            <a:picLocks noChangeAspect="1"/>
          </p:cNvPicPr>
          <p:nvPr/>
        </p:nvPicPr>
        <p:blipFill rotWithShape="1">
          <a:blip r:embed="rId4"/>
          <a:srcRect t="2791" r="-4" b="-4"/>
          <a:stretch/>
        </p:blipFill>
        <p:spPr>
          <a:xfrm>
            <a:off x="9773069" y="2895578"/>
            <a:ext cx="1903403" cy="934395"/>
          </a:xfrm>
          <a:prstGeom prst="rect">
            <a:avLst/>
          </a:prstGeom>
          <a:ln>
            <a:noFill/>
          </a:ln>
          <a:effectLst>
            <a:outerShdw blurRad="76200" dist="63500" dir="5040000" algn="tl" rotWithShape="0">
              <a:srgbClr val="000000">
                <a:alpha val="41000"/>
              </a:srgbClr>
            </a:outerShdw>
          </a:effectLst>
        </p:spPr>
      </p:pic>
      <p:sp>
        <p:nvSpPr>
          <p:cNvPr id="6" name="Rectangle 5">
            <a:extLst>
              <a:ext uri="{FF2B5EF4-FFF2-40B4-BE49-F238E27FC236}">
                <a16:creationId xmlns:a16="http://schemas.microsoft.com/office/drawing/2014/main" id="{C8E3B1DA-6F9D-FDD1-74FC-F6CC121E5BAA}"/>
              </a:ext>
            </a:extLst>
          </p:cNvPr>
          <p:cNvSpPr/>
          <p:nvPr/>
        </p:nvSpPr>
        <p:spPr>
          <a:xfrm>
            <a:off x="7208108" y="4088026"/>
            <a:ext cx="4376350" cy="2605216"/>
          </a:xfrm>
          <a:prstGeom prst="rec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4" name="Picture 6">
            <a:extLst>
              <a:ext uri="{FF2B5EF4-FFF2-40B4-BE49-F238E27FC236}">
                <a16:creationId xmlns:a16="http://schemas.microsoft.com/office/drawing/2014/main" id="{04DECACE-C31D-3EDE-20F1-8B45BF39CF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4477" y="4087712"/>
            <a:ext cx="4562195" cy="2565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566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024A11E-DA84-8AAF-4342-B9B8D738EF18}"/>
              </a:ext>
            </a:extLst>
          </p:cNvPr>
          <p:cNvSpPr/>
          <p:nvPr/>
        </p:nvSpPr>
        <p:spPr>
          <a:xfrm>
            <a:off x="0" y="1977342"/>
            <a:ext cx="12191999" cy="489030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9649527-AB95-7914-6047-C51D8BAC2E30}"/>
              </a:ext>
            </a:extLst>
          </p:cNvPr>
          <p:cNvSpPr/>
          <p:nvPr/>
        </p:nvSpPr>
        <p:spPr>
          <a:xfrm>
            <a:off x="3176" y="609600"/>
            <a:ext cx="10434603" cy="1358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E6A2D3-1355-D741-2FB2-76A9E78D5134}"/>
              </a:ext>
            </a:extLst>
          </p:cNvPr>
          <p:cNvSpPr>
            <a:spLocks noGrp="1"/>
          </p:cNvSpPr>
          <p:nvPr>
            <p:ph type="title"/>
          </p:nvPr>
        </p:nvSpPr>
        <p:spPr/>
        <p:txBody>
          <a:bodyPr/>
          <a:lstStyle/>
          <a:p>
            <a:r>
              <a:rPr lang="en-US"/>
              <a:t>OEM Showcase – </a:t>
            </a:r>
          </a:p>
        </p:txBody>
      </p:sp>
      <p:sp>
        <p:nvSpPr>
          <p:cNvPr id="3" name="TextBox 2">
            <a:extLst>
              <a:ext uri="{FF2B5EF4-FFF2-40B4-BE49-F238E27FC236}">
                <a16:creationId xmlns:a16="http://schemas.microsoft.com/office/drawing/2014/main" id="{B722013F-7DC8-B999-8379-B77EBF3B4795}"/>
              </a:ext>
            </a:extLst>
          </p:cNvPr>
          <p:cNvSpPr txBox="1"/>
          <p:nvPr/>
        </p:nvSpPr>
        <p:spPr>
          <a:xfrm>
            <a:off x="189777" y="2232387"/>
            <a:ext cx="5397388" cy="523220"/>
          </a:xfrm>
          <a:prstGeom prst="rect">
            <a:avLst/>
          </a:prstGeom>
          <a:noFill/>
        </p:spPr>
        <p:txBody>
          <a:bodyPr wrap="square" lIns="91440" tIns="45720" rIns="91440" bIns="45720" rtlCol="0" anchor="t">
            <a:spAutoFit/>
          </a:bodyPr>
          <a:lstStyle/>
          <a:p>
            <a:r>
              <a:rPr lang="en-US" sz="2800" dirty="0">
                <a:solidFill>
                  <a:srgbClr val="2C1520"/>
                </a:solidFill>
                <a:latin typeface="Montserrat SemiBold"/>
              </a:rPr>
              <a:t>Performance Series</a:t>
            </a:r>
          </a:p>
        </p:txBody>
      </p:sp>
      <p:sp>
        <p:nvSpPr>
          <p:cNvPr id="4" name="TextBox 3">
            <a:extLst>
              <a:ext uri="{FF2B5EF4-FFF2-40B4-BE49-F238E27FC236}">
                <a16:creationId xmlns:a16="http://schemas.microsoft.com/office/drawing/2014/main" id="{603CF506-65EB-EF90-7A2B-D90E77820139}"/>
              </a:ext>
            </a:extLst>
          </p:cNvPr>
          <p:cNvSpPr txBox="1"/>
          <p:nvPr/>
        </p:nvSpPr>
        <p:spPr>
          <a:xfrm>
            <a:off x="189777" y="2659425"/>
            <a:ext cx="11812446" cy="646331"/>
          </a:xfrm>
          <a:prstGeom prst="rect">
            <a:avLst/>
          </a:prstGeom>
          <a:noFill/>
        </p:spPr>
        <p:txBody>
          <a:bodyPr wrap="square" lIns="91440" tIns="45720" rIns="91440" bIns="45720" rtlCol="0" anchor="t">
            <a:spAutoFit/>
          </a:bodyPr>
          <a:lstStyle/>
          <a:p>
            <a:r>
              <a:rPr lang="en-US" dirty="0">
                <a:solidFill>
                  <a:srgbClr val="2C1520"/>
                </a:solidFill>
                <a:latin typeface="Montserrat"/>
              </a:rPr>
              <a:t>Applications: Industrial IoT, Asset Monitoring, Public Transit, First Responders (Police, Fire, EMS), Oil &amp; Gas, Water, Smart Grid, Video, Transportation</a:t>
            </a:r>
          </a:p>
        </p:txBody>
      </p:sp>
      <p:sp>
        <p:nvSpPr>
          <p:cNvPr id="7" name="TextBox 6">
            <a:extLst>
              <a:ext uri="{FF2B5EF4-FFF2-40B4-BE49-F238E27FC236}">
                <a16:creationId xmlns:a16="http://schemas.microsoft.com/office/drawing/2014/main" id="{307039EC-58AF-438B-F9A8-1465F7B7CEA0}"/>
              </a:ext>
            </a:extLst>
          </p:cNvPr>
          <p:cNvSpPr txBox="1"/>
          <p:nvPr/>
        </p:nvSpPr>
        <p:spPr>
          <a:xfrm>
            <a:off x="189777" y="4582588"/>
            <a:ext cx="5397388" cy="523220"/>
          </a:xfrm>
          <a:prstGeom prst="rect">
            <a:avLst/>
          </a:prstGeom>
          <a:noFill/>
        </p:spPr>
        <p:txBody>
          <a:bodyPr wrap="square" lIns="91440" tIns="45720" rIns="91440" bIns="45720" rtlCol="0" anchor="t">
            <a:spAutoFit/>
          </a:bodyPr>
          <a:lstStyle/>
          <a:p>
            <a:r>
              <a:rPr lang="en-US" sz="2800" dirty="0">
                <a:solidFill>
                  <a:srgbClr val="2C1520"/>
                </a:solidFill>
                <a:latin typeface="Montserrat SemiBold"/>
              </a:rPr>
              <a:t>Essential Series</a:t>
            </a:r>
          </a:p>
        </p:txBody>
      </p:sp>
      <p:sp>
        <p:nvSpPr>
          <p:cNvPr id="8" name="TextBox 7">
            <a:extLst>
              <a:ext uri="{FF2B5EF4-FFF2-40B4-BE49-F238E27FC236}">
                <a16:creationId xmlns:a16="http://schemas.microsoft.com/office/drawing/2014/main" id="{9BF846FC-0B99-ACAD-E1AE-C1E0030820D2}"/>
              </a:ext>
            </a:extLst>
          </p:cNvPr>
          <p:cNvSpPr txBox="1"/>
          <p:nvPr/>
        </p:nvSpPr>
        <p:spPr>
          <a:xfrm>
            <a:off x="189777" y="4939132"/>
            <a:ext cx="11812446" cy="646331"/>
          </a:xfrm>
          <a:prstGeom prst="rect">
            <a:avLst/>
          </a:prstGeom>
          <a:noFill/>
        </p:spPr>
        <p:txBody>
          <a:bodyPr wrap="square" lIns="91440" tIns="45720" rIns="91440" bIns="45720" rtlCol="0" anchor="t">
            <a:spAutoFit/>
          </a:bodyPr>
          <a:lstStyle/>
          <a:p>
            <a:r>
              <a:rPr lang="en-US" dirty="0">
                <a:solidFill>
                  <a:srgbClr val="2C1520"/>
                </a:solidFill>
                <a:latin typeface="Montserrat"/>
              </a:rPr>
              <a:t>Applications: IoT/M2M, Building Automation, Digital Signage, Taxi, ATMs, Kiosks, POS Lottery, Backup Connectivity, Smart Locker, IP Camera</a:t>
            </a:r>
          </a:p>
        </p:txBody>
      </p:sp>
      <p:sp>
        <p:nvSpPr>
          <p:cNvPr id="9" name="TextBox 8">
            <a:extLst>
              <a:ext uri="{FF2B5EF4-FFF2-40B4-BE49-F238E27FC236}">
                <a16:creationId xmlns:a16="http://schemas.microsoft.com/office/drawing/2014/main" id="{79CED4AF-EE34-24E1-217D-6F873B7BCA9C}"/>
              </a:ext>
            </a:extLst>
          </p:cNvPr>
          <p:cNvSpPr txBox="1"/>
          <p:nvPr/>
        </p:nvSpPr>
        <p:spPr>
          <a:xfrm>
            <a:off x="1753126" y="4277539"/>
            <a:ext cx="977135" cy="300082"/>
          </a:xfrm>
          <a:prstGeom prst="rect">
            <a:avLst/>
          </a:prstGeom>
          <a:noFill/>
        </p:spPr>
        <p:txBody>
          <a:bodyPr wrap="square" lIns="91440" tIns="45720" rIns="91440" bIns="45720" rtlCol="0" anchor="t">
            <a:spAutoFit/>
          </a:bodyPr>
          <a:lstStyle/>
          <a:p>
            <a:r>
              <a:rPr lang="en-US" sz="1350" b="1" dirty="0">
                <a:solidFill>
                  <a:srgbClr val="2C1520"/>
                </a:solidFill>
                <a:latin typeface="Montserrat"/>
              </a:rPr>
              <a:t>RV55</a:t>
            </a:r>
          </a:p>
        </p:txBody>
      </p:sp>
      <p:sp>
        <p:nvSpPr>
          <p:cNvPr id="10" name="TextBox 9">
            <a:extLst>
              <a:ext uri="{FF2B5EF4-FFF2-40B4-BE49-F238E27FC236}">
                <a16:creationId xmlns:a16="http://schemas.microsoft.com/office/drawing/2014/main" id="{61A286D6-B2B5-E613-64D4-9A8C41E433BF}"/>
              </a:ext>
            </a:extLst>
          </p:cNvPr>
          <p:cNvSpPr txBox="1"/>
          <p:nvPr/>
        </p:nvSpPr>
        <p:spPr>
          <a:xfrm>
            <a:off x="196629" y="4288216"/>
            <a:ext cx="1327305" cy="300082"/>
          </a:xfrm>
          <a:prstGeom prst="rect">
            <a:avLst/>
          </a:prstGeom>
          <a:noFill/>
        </p:spPr>
        <p:txBody>
          <a:bodyPr wrap="square" lIns="91440" tIns="45720" rIns="91440" bIns="45720" rtlCol="0" anchor="t">
            <a:spAutoFit/>
          </a:bodyPr>
          <a:lstStyle/>
          <a:p>
            <a:r>
              <a:rPr lang="en-US" sz="1350" b="1" dirty="0">
                <a:solidFill>
                  <a:srgbClr val="2C1520"/>
                </a:solidFill>
                <a:latin typeface="Montserrat"/>
              </a:rPr>
              <a:t>RV50X</a:t>
            </a:r>
          </a:p>
        </p:txBody>
      </p:sp>
      <p:sp>
        <p:nvSpPr>
          <p:cNvPr id="11" name="TextBox 10">
            <a:extLst>
              <a:ext uri="{FF2B5EF4-FFF2-40B4-BE49-F238E27FC236}">
                <a16:creationId xmlns:a16="http://schemas.microsoft.com/office/drawing/2014/main" id="{9FBADF2D-8F3F-14A0-BA99-9F83C48BEB63}"/>
              </a:ext>
            </a:extLst>
          </p:cNvPr>
          <p:cNvSpPr txBox="1"/>
          <p:nvPr/>
        </p:nvSpPr>
        <p:spPr>
          <a:xfrm>
            <a:off x="3376411" y="4288216"/>
            <a:ext cx="1327305" cy="300082"/>
          </a:xfrm>
          <a:prstGeom prst="rect">
            <a:avLst/>
          </a:prstGeom>
          <a:noFill/>
        </p:spPr>
        <p:txBody>
          <a:bodyPr wrap="square" lIns="91440" tIns="45720" rIns="91440" bIns="45720" rtlCol="0" anchor="t">
            <a:spAutoFit/>
          </a:bodyPr>
          <a:lstStyle/>
          <a:p>
            <a:r>
              <a:rPr lang="en-US" sz="1350" b="1" dirty="0">
                <a:solidFill>
                  <a:srgbClr val="2C1520"/>
                </a:solidFill>
                <a:latin typeface="Montserrat"/>
              </a:rPr>
              <a:t>MP70</a:t>
            </a:r>
          </a:p>
        </p:txBody>
      </p:sp>
      <p:sp>
        <p:nvSpPr>
          <p:cNvPr id="12" name="TextBox 11">
            <a:extLst>
              <a:ext uri="{FF2B5EF4-FFF2-40B4-BE49-F238E27FC236}">
                <a16:creationId xmlns:a16="http://schemas.microsoft.com/office/drawing/2014/main" id="{0D2968C1-786D-79EA-C73D-B980831D733D}"/>
              </a:ext>
            </a:extLst>
          </p:cNvPr>
          <p:cNvSpPr txBox="1"/>
          <p:nvPr/>
        </p:nvSpPr>
        <p:spPr>
          <a:xfrm>
            <a:off x="5204767" y="4333555"/>
            <a:ext cx="1327305" cy="300082"/>
          </a:xfrm>
          <a:prstGeom prst="rect">
            <a:avLst/>
          </a:prstGeom>
          <a:noFill/>
        </p:spPr>
        <p:txBody>
          <a:bodyPr wrap="square" lIns="91440" tIns="45720" rIns="91440" bIns="45720" rtlCol="0" anchor="t">
            <a:spAutoFit/>
          </a:bodyPr>
          <a:lstStyle/>
          <a:p>
            <a:r>
              <a:rPr lang="en-US" sz="1350" b="1" dirty="0">
                <a:solidFill>
                  <a:srgbClr val="2C1520"/>
                </a:solidFill>
                <a:latin typeface="Montserrat"/>
              </a:rPr>
              <a:t>MG90</a:t>
            </a:r>
          </a:p>
        </p:txBody>
      </p:sp>
      <p:sp>
        <p:nvSpPr>
          <p:cNvPr id="13" name="TextBox 12">
            <a:extLst>
              <a:ext uri="{FF2B5EF4-FFF2-40B4-BE49-F238E27FC236}">
                <a16:creationId xmlns:a16="http://schemas.microsoft.com/office/drawing/2014/main" id="{485B3317-E6E7-BC37-5EF2-2E5E215AF409}"/>
              </a:ext>
            </a:extLst>
          </p:cNvPr>
          <p:cNvSpPr txBox="1"/>
          <p:nvPr/>
        </p:nvSpPr>
        <p:spPr>
          <a:xfrm>
            <a:off x="9521804" y="4251699"/>
            <a:ext cx="1143172" cy="300082"/>
          </a:xfrm>
          <a:prstGeom prst="rect">
            <a:avLst/>
          </a:prstGeom>
          <a:noFill/>
        </p:spPr>
        <p:txBody>
          <a:bodyPr wrap="square" lIns="91440" tIns="45720" rIns="91440" bIns="45720" rtlCol="0" anchor="t">
            <a:spAutoFit/>
          </a:bodyPr>
          <a:lstStyle/>
          <a:p>
            <a:r>
              <a:rPr lang="en-US" sz="1350" b="1" dirty="0">
                <a:solidFill>
                  <a:srgbClr val="2C1520"/>
                </a:solidFill>
                <a:latin typeface="Montserrat"/>
              </a:rPr>
              <a:t>XR90</a:t>
            </a:r>
          </a:p>
        </p:txBody>
      </p:sp>
      <p:pic>
        <p:nvPicPr>
          <p:cNvPr id="14" name="Picture 13" descr="A picture containing electronics, projector&#10;&#10;Description automatically generated">
            <a:extLst>
              <a:ext uri="{FF2B5EF4-FFF2-40B4-BE49-F238E27FC236}">
                <a16:creationId xmlns:a16="http://schemas.microsoft.com/office/drawing/2014/main" id="{CD845ACE-A52F-46C3-86D4-A95B62DFD354}"/>
              </a:ext>
            </a:extLst>
          </p:cNvPr>
          <p:cNvPicPr>
            <a:picLocks noChangeAspect="1"/>
          </p:cNvPicPr>
          <p:nvPr/>
        </p:nvPicPr>
        <p:blipFill rotWithShape="1">
          <a:blip r:embed="rId2"/>
          <a:srcRect t="30035"/>
          <a:stretch/>
        </p:blipFill>
        <p:spPr>
          <a:xfrm>
            <a:off x="6921665" y="3300559"/>
            <a:ext cx="2669429" cy="1578315"/>
          </a:xfrm>
          <a:prstGeom prst="rect">
            <a:avLst/>
          </a:prstGeom>
          <a:effectLst>
            <a:outerShdw blurRad="50800" dist="38100" dir="2700000" algn="tl" rotWithShape="0">
              <a:prstClr val="black">
                <a:alpha val="40000"/>
              </a:prstClr>
            </a:outerShdw>
          </a:effectLst>
        </p:spPr>
      </p:pic>
      <p:pic>
        <p:nvPicPr>
          <p:cNvPr id="15" name="Picture 14" descr="A picture containing text, electronics, projector&#10;&#10;Description automatically generated">
            <a:extLst>
              <a:ext uri="{FF2B5EF4-FFF2-40B4-BE49-F238E27FC236}">
                <a16:creationId xmlns:a16="http://schemas.microsoft.com/office/drawing/2014/main" id="{64237F83-BAFE-E85C-89B3-0F4AF5EF5E4B}"/>
              </a:ext>
            </a:extLst>
          </p:cNvPr>
          <p:cNvPicPr>
            <a:picLocks noChangeAspect="1"/>
          </p:cNvPicPr>
          <p:nvPr/>
        </p:nvPicPr>
        <p:blipFill rotWithShape="1">
          <a:blip r:embed="rId3"/>
          <a:srcRect t="28423"/>
          <a:stretch/>
        </p:blipFill>
        <p:spPr>
          <a:xfrm>
            <a:off x="1557414" y="3346704"/>
            <a:ext cx="1908708" cy="1154537"/>
          </a:xfrm>
          <a:prstGeom prst="rect">
            <a:avLst/>
          </a:prstGeom>
          <a:effectLst>
            <a:outerShdw blurRad="50800" dist="38100" dir="2700000" algn="tl" rotWithShape="0">
              <a:prstClr val="black">
                <a:alpha val="40000"/>
              </a:prstClr>
            </a:outerShdw>
          </a:effectLst>
        </p:spPr>
      </p:pic>
      <p:pic>
        <p:nvPicPr>
          <p:cNvPr id="16" name="Picture 15" descr="A picture containing text, electronics, indoor, projector&#10;&#10;Description automatically generated">
            <a:extLst>
              <a:ext uri="{FF2B5EF4-FFF2-40B4-BE49-F238E27FC236}">
                <a16:creationId xmlns:a16="http://schemas.microsoft.com/office/drawing/2014/main" id="{D872C9CA-4B23-834C-4F41-8EDAE2318E95}"/>
              </a:ext>
            </a:extLst>
          </p:cNvPr>
          <p:cNvPicPr>
            <a:picLocks noChangeAspect="1"/>
          </p:cNvPicPr>
          <p:nvPr/>
        </p:nvPicPr>
        <p:blipFill rotWithShape="1">
          <a:blip r:embed="rId4"/>
          <a:srcRect t="27707"/>
          <a:stretch/>
        </p:blipFill>
        <p:spPr>
          <a:xfrm>
            <a:off x="3222106" y="3369376"/>
            <a:ext cx="2037996" cy="1245063"/>
          </a:xfrm>
          <a:prstGeom prst="rect">
            <a:avLst/>
          </a:prstGeom>
          <a:effectLst>
            <a:outerShdw blurRad="50800" dist="38100" dir="2700000" algn="tl" rotWithShape="0">
              <a:prstClr val="black">
                <a:alpha val="40000"/>
              </a:prstClr>
            </a:outerShdw>
          </a:effectLst>
        </p:spPr>
      </p:pic>
      <p:pic>
        <p:nvPicPr>
          <p:cNvPr id="17" name="Picture 16" descr="A picture containing electronics, remote, game, projector&#10;&#10;Description automatically generated">
            <a:extLst>
              <a:ext uri="{FF2B5EF4-FFF2-40B4-BE49-F238E27FC236}">
                <a16:creationId xmlns:a16="http://schemas.microsoft.com/office/drawing/2014/main" id="{D59C60A9-F434-89C5-9954-A7AD91D8A475}"/>
              </a:ext>
            </a:extLst>
          </p:cNvPr>
          <p:cNvPicPr>
            <a:picLocks noChangeAspect="1"/>
          </p:cNvPicPr>
          <p:nvPr/>
        </p:nvPicPr>
        <p:blipFill>
          <a:blip r:embed="rId5"/>
          <a:stretch>
            <a:fillRect/>
          </a:stretch>
        </p:blipFill>
        <p:spPr>
          <a:xfrm>
            <a:off x="-254413" y="3192797"/>
            <a:ext cx="2237694" cy="1290799"/>
          </a:xfrm>
          <a:prstGeom prst="rect">
            <a:avLst/>
          </a:prstGeom>
          <a:effectLst>
            <a:outerShdw blurRad="50800" dist="38100" dir="2700000" algn="tl" rotWithShape="0">
              <a:prstClr val="black">
                <a:alpha val="40000"/>
              </a:prstClr>
            </a:outerShdw>
          </a:effectLst>
        </p:spPr>
      </p:pic>
      <p:pic>
        <p:nvPicPr>
          <p:cNvPr id="18" name="Picture 17" descr="A picture containing text, electronics, projector&#10;&#10;Description automatically generated">
            <a:extLst>
              <a:ext uri="{FF2B5EF4-FFF2-40B4-BE49-F238E27FC236}">
                <a16:creationId xmlns:a16="http://schemas.microsoft.com/office/drawing/2014/main" id="{37661E04-6B82-8A3C-F01B-B162A092D6FE}"/>
              </a:ext>
            </a:extLst>
          </p:cNvPr>
          <p:cNvPicPr>
            <a:picLocks noChangeAspect="1"/>
          </p:cNvPicPr>
          <p:nvPr/>
        </p:nvPicPr>
        <p:blipFill>
          <a:blip r:embed="rId6"/>
          <a:stretch>
            <a:fillRect/>
          </a:stretch>
        </p:blipFill>
        <p:spPr>
          <a:xfrm>
            <a:off x="5202415" y="3235451"/>
            <a:ext cx="1944723" cy="1297641"/>
          </a:xfrm>
          <a:prstGeom prst="rect">
            <a:avLst/>
          </a:prstGeom>
          <a:effectLst>
            <a:outerShdw blurRad="50800" dist="38100" dir="2700000" algn="tl" rotWithShape="0">
              <a:prstClr val="black">
                <a:alpha val="40000"/>
              </a:prstClr>
            </a:outerShdw>
          </a:effectLst>
        </p:spPr>
      </p:pic>
      <p:pic>
        <p:nvPicPr>
          <p:cNvPr id="19" name="Picture 18" descr="A picture containing electronics, projector&#10;&#10;Description automatically generated">
            <a:extLst>
              <a:ext uri="{FF2B5EF4-FFF2-40B4-BE49-F238E27FC236}">
                <a16:creationId xmlns:a16="http://schemas.microsoft.com/office/drawing/2014/main" id="{E326699C-0932-B608-0504-7182BEE42784}"/>
              </a:ext>
            </a:extLst>
          </p:cNvPr>
          <p:cNvPicPr>
            <a:picLocks noChangeAspect="1"/>
          </p:cNvPicPr>
          <p:nvPr/>
        </p:nvPicPr>
        <p:blipFill rotWithShape="1">
          <a:blip r:embed="rId7"/>
          <a:srcRect b="24655"/>
          <a:stretch/>
        </p:blipFill>
        <p:spPr>
          <a:xfrm>
            <a:off x="9079161" y="3040916"/>
            <a:ext cx="3192494" cy="1297642"/>
          </a:xfrm>
          <a:prstGeom prst="rect">
            <a:avLst/>
          </a:prstGeom>
          <a:effectLst>
            <a:outerShdw blurRad="50800" dist="38100" dir="2700000" algn="tl" rotWithShape="0">
              <a:prstClr val="black">
                <a:alpha val="40000"/>
              </a:prstClr>
            </a:outerShdw>
          </a:effectLst>
        </p:spPr>
      </p:pic>
      <p:sp>
        <p:nvSpPr>
          <p:cNvPr id="20" name="TextBox 19">
            <a:extLst>
              <a:ext uri="{FF2B5EF4-FFF2-40B4-BE49-F238E27FC236}">
                <a16:creationId xmlns:a16="http://schemas.microsoft.com/office/drawing/2014/main" id="{41649E38-4160-A780-4671-EF15E83AD099}"/>
              </a:ext>
            </a:extLst>
          </p:cNvPr>
          <p:cNvSpPr txBox="1"/>
          <p:nvPr/>
        </p:nvSpPr>
        <p:spPr>
          <a:xfrm>
            <a:off x="7259197" y="4277539"/>
            <a:ext cx="1327305" cy="300082"/>
          </a:xfrm>
          <a:prstGeom prst="rect">
            <a:avLst/>
          </a:prstGeom>
          <a:noFill/>
        </p:spPr>
        <p:txBody>
          <a:bodyPr wrap="square" lIns="91440" tIns="45720" rIns="91440" bIns="45720" rtlCol="0" anchor="t">
            <a:spAutoFit/>
          </a:bodyPr>
          <a:lstStyle/>
          <a:p>
            <a:r>
              <a:rPr lang="en-US" sz="1350" b="1" dirty="0">
                <a:solidFill>
                  <a:srgbClr val="2C1520"/>
                </a:solidFill>
                <a:latin typeface="Montserrat"/>
              </a:rPr>
              <a:t>XR80</a:t>
            </a:r>
          </a:p>
        </p:txBody>
      </p:sp>
      <p:pic>
        <p:nvPicPr>
          <p:cNvPr id="21" name="Picture 20" descr="A picture containing text, electronics&#10;&#10;Description automatically generated">
            <a:extLst>
              <a:ext uri="{FF2B5EF4-FFF2-40B4-BE49-F238E27FC236}">
                <a16:creationId xmlns:a16="http://schemas.microsoft.com/office/drawing/2014/main" id="{19CF4640-8A6E-2D5D-BD55-8DA9F1F99505}"/>
              </a:ext>
            </a:extLst>
          </p:cNvPr>
          <p:cNvPicPr>
            <a:picLocks noChangeAspect="1"/>
          </p:cNvPicPr>
          <p:nvPr/>
        </p:nvPicPr>
        <p:blipFill>
          <a:blip r:embed="rId8"/>
          <a:stretch>
            <a:fillRect/>
          </a:stretch>
        </p:blipFill>
        <p:spPr>
          <a:xfrm>
            <a:off x="2375121" y="5517349"/>
            <a:ext cx="1602100" cy="1002456"/>
          </a:xfrm>
          <a:prstGeom prst="rect">
            <a:avLst/>
          </a:prstGeom>
        </p:spPr>
      </p:pic>
      <p:pic>
        <p:nvPicPr>
          <p:cNvPr id="22" name="Picture 21" descr="A picture containing text, electronics&#10;&#10;Description automatically generated">
            <a:extLst>
              <a:ext uri="{FF2B5EF4-FFF2-40B4-BE49-F238E27FC236}">
                <a16:creationId xmlns:a16="http://schemas.microsoft.com/office/drawing/2014/main" id="{05EED2B6-A696-740E-3446-6B89BA6545AB}"/>
              </a:ext>
            </a:extLst>
          </p:cNvPr>
          <p:cNvPicPr>
            <a:picLocks noChangeAspect="1"/>
          </p:cNvPicPr>
          <p:nvPr/>
        </p:nvPicPr>
        <p:blipFill rotWithShape="1">
          <a:blip r:embed="rId9"/>
          <a:srcRect t="27181"/>
          <a:stretch/>
        </p:blipFill>
        <p:spPr>
          <a:xfrm>
            <a:off x="343957" y="5536518"/>
            <a:ext cx="2031164" cy="1249923"/>
          </a:xfrm>
          <a:prstGeom prst="rect">
            <a:avLst/>
          </a:prstGeom>
        </p:spPr>
      </p:pic>
      <p:sp>
        <p:nvSpPr>
          <p:cNvPr id="23" name="TextBox 22">
            <a:extLst>
              <a:ext uri="{FF2B5EF4-FFF2-40B4-BE49-F238E27FC236}">
                <a16:creationId xmlns:a16="http://schemas.microsoft.com/office/drawing/2014/main" id="{62164FBC-8931-7BD4-5FC3-6F6A64F08469}"/>
              </a:ext>
            </a:extLst>
          </p:cNvPr>
          <p:cNvSpPr txBox="1"/>
          <p:nvPr/>
        </p:nvSpPr>
        <p:spPr>
          <a:xfrm>
            <a:off x="658362" y="6447146"/>
            <a:ext cx="802473" cy="310947"/>
          </a:xfrm>
          <a:prstGeom prst="rect">
            <a:avLst/>
          </a:prstGeom>
          <a:noFill/>
        </p:spPr>
        <p:txBody>
          <a:bodyPr wrap="square" lIns="91440" tIns="45720" rIns="91440" bIns="45720" rtlCol="0" anchor="t">
            <a:spAutoFit/>
          </a:bodyPr>
          <a:lstStyle/>
          <a:p>
            <a:r>
              <a:rPr lang="en-US" sz="1350" b="1" dirty="0">
                <a:solidFill>
                  <a:srgbClr val="2C1520"/>
                </a:solidFill>
                <a:latin typeface="Montserrat"/>
              </a:rPr>
              <a:t>LX40</a:t>
            </a:r>
          </a:p>
        </p:txBody>
      </p:sp>
      <p:sp>
        <p:nvSpPr>
          <p:cNvPr id="24" name="TextBox 23">
            <a:extLst>
              <a:ext uri="{FF2B5EF4-FFF2-40B4-BE49-F238E27FC236}">
                <a16:creationId xmlns:a16="http://schemas.microsoft.com/office/drawing/2014/main" id="{E7A1BD88-E077-111A-8B23-AE29DF887A96}"/>
              </a:ext>
            </a:extLst>
          </p:cNvPr>
          <p:cNvSpPr txBox="1"/>
          <p:nvPr/>
        </p:nvSpPr>
        <p:spPr>
          <a:xfrm>
            <a:off x="2344102" y="6383500"/>
            <a:ext cx="802474" cy="310947"/>
          </a:xfrm>
          <a:prstGeom prst="rect">
            <a:avLst/>
          </a:prstGeom>
          <a:noFill/>
        </p:spPr>
        <p:txBody>
          <a:bodyPr wrap="square" lIns="91440" tIns="45720" rIns="91440" bIns="45720" rtlCol="0" anchor="t">
            <a:spAutoFit/>
          </a:bodyPr>
          <a:lstStyle/>
          <a:p>
            <a:r>
              <a:rPr lang="en-US" sz="1350" b="1" dirty="0">
                <a:solidFill>
                  <a:srgbClr val="2C1520"/>
                </a:solidFill>
                <a:latin typeface="Montserrat"/>
              </a:rPr>
              <a:t>LX60</a:t>
            </a:r>
          </a:p>
        </p:txBody>
      </p:sp>
      <p:pic>
        <p:nvPicPr>
          <p:cNvPr id="27" name="Picture 26" descr="A picture containing text, tableware, clipart, plate&#10;&#10;Description automatically generated">
            <a:extLst>
              <a:ext uri="{FF2B5EF4-FFF2-40B4-BE49-F238E27FC236}">
                <a16:creationId xmlns:a16="http://schemas.microsoft.com/office/drawing/2014/main" id="{BF78D915-5462-F873-3C9A-497683C47042}"/>
              </a:ext>
            </a:extLst>
          </p:cNvPr>
          <p:cNvPicPr>
            <a:picLocks noChangeAspect="1"/>
          </p:cNvPicPr>
          <p:nvPr/>
        </p:nvPicPr>
        <p:blipFill>
          <a:blip r:embed="rId10"/>
          <a:stretch>
            <a:fillRect/>
          </a:stretch>
        </p:blipFill>
        <p:spPr>
          <a:xfrm>
            <a:off x="5260102" y="838841"/>
            <a:ext cx="4443966" cy="849450"/>
          </a:xfrm>
          <a:prstGeom prst="rect">
            <a:avLst/>
          </a:prstGeom>
        </p:spPr>
      </p:pic>
      <p:pic>
        <p:nvPicPr>
          <p:cNvPr id="28" name="Picture 27" descr="Shape&#10;&#10;Description automatically generated">
            <a:extLst>
              <a:ext uri="{FF2B5EF4-FFF2-40B4-BE49-F238E27FC236}">
                <a16:creationId xmlns:a16="http://schemas.microsoft.com/office/drawing/2014/main" id="{5930C9E8-7132-9747-304F-DAFDB2704EBB}"/>
              </a:ext>
            </a:extLst>
          </p:cNvPr>
          <p:cNvPicPr>
            <a:picLocks noChangeAspect="1"/>
          </p:cNvPicPr>
          <p:nvPr/>
        </p:nvPicPr>
        <p:blipFill>
          <a:blip r:embed="rId11"/>
          <a:stretch>
            <a:fillRect/>
          </a:stretch>
        </p:blipFill>
        <p:spPr>
          <a:xfrm>
            <a:off x="10822706" y="712224"/>
            <a:ext cx="1152066" cy="1162945"/>
          </a:xfrm>
          <a:prstGeom prst="rect">
            <a:avLst/>
          </a:prstGeom>
        </p:spPr>
      </p:pic>
    </p:spTree>
    <p:extLst>
      <p:ext uri="{BB962C8B-B14F-4D97-AF65-F5344CB8AC3E}">
        <p14:creationId xmlns:p14="http://schemas.microsoft.com/office/powerpoint/2010/main" val="11706346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8AF7EB8-1F85-FE3B-B8E5-8E1B3B33310C}"/>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Online Media 8" title="A Day in the Life of Officer Morrison">
            <a:hlinkClick r:id="" action="ppaction://media"/>
            <a:extLst>
              <a:ext uri="{FF2B5EF4-FFF2-40B4-BE49-F238E27FC236}">
                <a16:creationId xmlns:a16="http://schemas.microsoft.com/office/drawing/2014/main" id="{91733AE3-8E6E-5BEE-18F1-F9E961B32059}"/>
              </a:ext>
            </a:extLst>
          </p:cNvPr>
          <p:cNvPicPr>
            <a:picLocks noRot="1" noChangeAspect="1"/>
          </p:cNvPicPr>
          <p:nvPr>
            <a:videoFile r:link="rId1"/>
          </p:nvPr>
        </p:nvPicPr>
        <p:blipFill>
          <a:blip r:embed="rId3"/>
          <a:stretch>
            <a:fillRect/>
          </a:stretch>
        </p:blipFill>
        <p:spPr>
          <a:xfrm>
            <a:off x="299301" y="153865"/>
            <a:ext cx="11593397" cy="6550269"/>
          </a:xfrm>
          <a:prstGeom prst="rect">
            <a:avLst/>
          </a:prstGeom>
        </p:spPr>
      </p:pic>
    </p:spTree>
    <p:extLst>
      <p:ext uri="{BB962C8B-B14F-4D97-AF65-F5344CB8AC3E}">
        <p14:creationId xmlns:p14="http://schemas.microsoft.com/office/powerpoint/2010/main" val="594973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5" name="Picture 4" descr="Police car on the street">
            <a:extLst>
              <a:ext uri="{FF2B5EF4-FFF2-40B4-BE49-F238E27FC236}">
                <a16:creationId xmlns:a16="http://schemas.microsoft.com/office/drawing/2014/main" id="{92DFA58C-3DDE-918D-38CF-C6F181578296}"/>
              </a:ext>
            </a:extLst>
          </p:cNvPr>
          <p:cNvPicPr>
            <a:picLocks noChangeAspect="1"/>
          </p:cNvPicPr>
          <p:nvPr/>
        </p:nvPicPr>
        <p:blipFill>
          <a:blip r:embed="rId2"/>
          <a:srcRect l="27442" r="27442"/>
          <a:stretch/>
        </p:blipFill>
        <p:spPr>
          <a:xfrm>
            <a:off x="7547810" y="10"/>
            <a:ext cx="4641013" cy="6856310"/>
          </a:xfrm>
          <a:prstGeom prst="rect">
            <a:avLst/>
          </a:prstGeom>
          <a:ln>
            <a:noFill/>
          </a:ln>
          <a:effectLst/>
        </p:spPr>
      </p:pic>
      <p:sp>
        <p:nvSpPr>
          <p:cNvPr id="3" name="Rectangle 2">
            <a:extLst>
              <a:ext uri="{FF2B5EF4-FFF2-40B4-BE49-F238E27FC236}">
                <a16:creationId xmlns:a16="http://schemas.microsoft.com/office/drawing/2014/main" id="{6062297D-8C08-6CF4-228D-2FEEEF20AA80}"/>
              </a:ext>
            </a:extLst>
          </p:cNvPr>
          <p:cNvSpPr>
            <a:spLocks noGrp="1" noRot="1" noMove="1" noResize="1" noEditPoints="1" noAdjustHandles="1" noChangeArrowheads="1" noChangeShapeType="1"/>
          </p:cNvSpPr>
          <p:nvPr/>
        </p:nvSpPr>
        <p:spPr>
          <a:xfrm>
            <a:off x="3177" y="609600"/>
            <a:ext cx="8352884" cy="1358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1669F0-B68C-A8A7-BC11-A1ABA29278C0}"/>
              </a:ext>
            </a:extLst>
          </p:cNvPr>
          <p:cNvSpPr>
            <a:spLocks noGrp="1"/>
          </p:cNvSpPr>
          <p:nvPr>
            <p:ph type="title"/>
          </p:nvPr>
        </p:nvSpPr>
        <p:spPr>
          <a:xfrm>
            <a:off x="397512" y="748611"/>
            <a:ext cx="5305700" cy="1080938"/>
          </a:xfrm>
        </p:spPr>
        <p:txBody>
          <a:bodyPr>
            <a:normAutofit/>
          </a:bodyPr>
          <a:lstStyle/>
          <a:p>
            <a:r>
              <a:rPr lang="en-US" sz="3600">
                <a:solidFill>
                  <a:srgbClr val="FFFFFF"/>
                </a:solidFill>
              </a:rPr>
              <a:t>City Police Department Solution</a:t>
            </a:r>
            <a:endParaRPr lang="en-US"/>
          </a:p>
        </p:txBody>
      </p:sp>
      <p:sp>
        <p:nvSpPr>
          <p:cNvPr id="8" name="Content Placeholder 2">
            <a:extLst>
              <a:ext uri="{FF2B5EF4-FFF2-40B4-BE49-F238E27FC236}">
                <a16:creationId xmlns:a16="http://schemas.microsoft.com/office/drawing/2014/main" id="{30B6AA30-3B20-08B6-24DA-E5F4EBB75396}"/>
              </a:ext>
            </a:extLst>
          </p:cNvPr>
          <p:cNvSpPr>
            <a:spLocks noGrp="1"/>
          </p:cNvSpPr>
          <p:nvPr>
            <p:ph idx="1"/>
          </p:nvPr>
        </p:nvSpPr>
        <p:spPr>
          <a:xfrm>
            <a:off x="155039" y="2233267"/>
            <a:ext cx="7391183" cy="4882903"/>
          </a:xfrm>
        </p:spPr>
        <p:txBody>
          <a:bodyPr anchor="b">
            <a:noAutofit/>
          </a:bodyPr>
          <a:lstStyle/>
          <a:p>
            <a:r>
              <a:rPr lang="en-US" sz="1200">
                <a:latin typeface="Montserrat Medium" panose="00000600000000000000" pitchFamily="2" charset="0"/>
              </a:rPr>
              <a:t>Customer:</a:t>
            </a:r>
          </a:p>
          <a:p>
            <a:pPr lvl="1"/>
            <a:r>
              <a:rPr lang="en-US" sz="1200">
                <a:latin typeface="Montserrat Medium" panose="00000600000000000000" pitchFamily="2" charset="0"/>
              </a:rPr>
              <a:t>Local City Police department </a:t>
            </a:r>
          </a:p>
          <a:p>
            <a:r>
              <a:rPr lang="en-US" sz="1200">
                <a:latin typeface="Montserrat Medium" panose="00000600000000000000" pitchFamily="2" charset="0"/>
              </a:rPr>
              <a:t>Request: </a:t>
            </a:r>
          </a:p>
          <a:p>
            <a:pPr lvl="1"/>
            <a:r>
              <a:rPr lang="en-US" sz="1200">
                <a:latin typeface="Montserrat Medium" panose="00000600000000000000" pitchFamily="2" charset="0"/>
              </a:rPr>
              <a:t>Needed a solution to ensure law enforcement officers could respond effectively to calls for service</a:t>
            </a:r>
          </a:p>
          <a:p>
            <a:pPr lvl="1"/>
            <a:r>
              <a:rPr lang="en-US" sz="1200">
                <a:latin typeface="Montserrat Medium" panose="00000600000000000000" pitchFamily="2" charset="0"/>
              </a:rPr>
              <a:t>Enable utility operations to better monitor and manage systems in remote locations</a:t>
            </a:r>
          </a:p>
          <a:p>
            <a:r>
              <a:rPr lang="en-US" sz="1200">
                <a:latin typeface="Montserrat Medium" panose="00000600000000000000" pitchFamily="2" charset="0"/>
              </a:rPr>
              <a:t>Challenge: </a:t>
            </a:r>
          </a:p>
          <a:p>
            <a:pPr lvl="1"/>
            <a:r>
              <a:rPr lang="en-US" sz="1200">
                <a:latin typeface="Montserrat Medium" panose="00000600000000000000" pitchFamily="2" charset="0"/>
              </a:rPr>
              <a:t>PD and Firefighters were experiencing connectivity problems in their vehicles which was affecting their ability to respond to calls for service. </a:t>
            </a:r>
          </a:p>
          <a:p>
            <a:pPr lvl="1"/>
            <a:r>
              <a:rPr lang="en-US" sz="1200">
                <a:latin typeface="Montserrat Medium" panose="00000600000000000000" pitchFamily="2" charset="0"/>
              </a:rPr>
              <a:t>SCADA systems in Public Works needed to be connected so they could be remotely managed and monitored</a:t>
            </a:r>
          </a:p>
          <a:p>
            <a:pPr lvl="1"/>
            <a:r>
              <a:rPr lang="en-US" sz="1200">
                <a:latin typeface="Montserrat Medium" panose="00000600000000000000" pitchFamily="2" charset="0"/>
              </a:rPr>
              <a:t>IT team was experiencing high volume of calls for support and thus having to either take their vehicles of the street or dispatch support to remote sites to address the problem. </a:t>
            </a:r>
          </a:p>
          <a:p>
            <a:r>
              <a:rPr lang="en-US" sz="1200">
                <a:latin typeface="Montserrat Medium" panose="00000600000000000000" pitchFamily="2" charset="0"/>
              </a:rPr>
              <a:t>Solution:</a:t>
            </a:r>
          </a:p>
          <a:p>
            <a:pPr lvl="1"/>
            <a:r>
              <a:rPr lang="en-US" sz="1200">
                <a:latin typeface="Montserrat Medium" panose="00000600000000000000" pitchFamily="2" charset="0"/>
              </a:rPr>
              <a:t>Sierra Wireless MP70 was deployed which allowed for the ability to remotely manage and monitor the vehicles and systems. </a:t>
            </a:r>
          </a:p>
          <a:p>
            <a:r>
              <a:rPr lang="en-US" sz="1200">
                <a:latin typeface="Montserrat Medium" panose="00000600000000000000" pitchFamily="2" charset="0"/>
              </a:rPr>
              <a:t>Result:</a:t>
            </a:r>
          </a:p>
          <a:p>
            <a:pPr lvl="1"/>
            <a:r>
              <a:rPr lang="en-US" sz="1200">
                <a:latin typeface="Montserrat Medium" panose="00000600000000000000" pitchFamily="2" charset="0"/>
              </a:rPr>
              <a:t>IT team is now able to proactively monitor and manage the devices from their office.</a:t>
            </a:r>
          </a:p>
          <a:p>
            <a:pPr lvl="1"/>
            <a:r>
              <a:rPr lang="en-US" sz="1200">
                <a:latin typeface="Montserrat Medium" panose="00000600000000000000" pitchFamily="2" charset="0"/>
              </a:rPr>
              <a:t>Getting fewer support calls, reducing truck rolls</a:t>
            </a:r>
          </a:p>
          <a:p>
            <a:pPr lvl="1"/>
            <a:r>
              <a:rPr lang="en-US" sz="1200">
                <a:latin typeface="Montserrat Medium" panose="00000600000000000000" pitchFamily="2" charset="0"/>
              </a:rPr>
              <a:t>Officers noticed a dramatic difference in increased connectivity. </a:t>
            </a:r>
          </a:p>
          <a:p>
            <a:endParaRPr lang="en-US" sz="1200">
              <a:latin typeface="Montserrat Medium" panose="00000600000000000000" pitchFamily="2" charset="0"/>
            </a:endParaRPr>
          </a:p>
        </p:txBody>
      </p:sp>
      <p:pic>
        <p:nvPicPr>
          <p:cNvPr id="4" name="Picture 3" descr="Text&#10;&#10;Description automatically generated">
            <a:extLst>
              <a:ext uri="{FF2B5EF4-FFF2-40B4-BE49-F238E27FC236}">
                <a16:creationId xmlns:a16="http://schemas.microsoft.com/office/drawing/2014/main" id="{79E93558-A7E3-73AA-F12B-AC34289162CD}"/>
              </a:ext>
            </a:extLst>
          </p:cNvPr>
          <p:cNvPicPr>
            <a:picLocks noChangeAspect="1"/>
          </p:cNvPicPr>
          <p:nvPr/>
        </p:nvPicPr>
        <p:blipFill>
          <a:blip r:embed="rId3"/>
          <a:stretch>
            <a:fillRect/>
          </a:stretch>
        </p:blipFill>
        <p:spPr>
          <a:xfrm>
            <a:off x="5558181" y="1004080"/>
            <a:ext cx="2701796" cy="570000"/>
          </a:xfrm>
          <a:prstGeom prst="rect">
            <a:avLst/>
          </a:prstGeom>
        </p:spPr>
      </p:pic>
      <p:pic>
        <p:nvPicPr>
          <p:cNvPr id="6" name="Picture 5" descr="Shape&#10;&#10;Description automatically generated">
            <a:extLst>
              <a:ext uri="{FF2B5EF4-FFF2-40B4-BE49-F238E27FC236}">
                <a16:creationId xmlns:a16="http://schemas.microsoft.com/office/drawing/2014/main" id="{BBFDB443-473C-0677-7E2E-06E1EE2552B5}"/>
              </a:ext>
            </a:extLst>
          </p:cNvPr>
          <p:cNvPicPr>
            <a:picLocks noChangeAspect="1"/>
          </p:cNvPicPr>
          <p:nvPr/>
        </p:nvPicPr>
        <p:blipFill>
          <a:blip r:embed="rId4"/>
          <a:stretch>
            <a:fillRect/>
          </a:stretch>
        </p:blipFill>
        <p:spPr>
          <a:xfrm>
            <a:off x="10884895" y="5589024"/>
            <a:ext cx="1152066" cy="1162945"/>
          </a:xfrm>
          <a:prstGeom prst="rect">
            <a:avLst/>
          </a:prstGeom>
        </p:spPr>
      </p:pic>
    </p:spTree>
    <p:extLst>
      <p:ext uri="{BB962C8B-B14F-4D97-AF65-F5344CB8AC3E}">
        <p14:creationId xmlns:p14="http://schemas.microsoft.com/office/powerpoint/2010/main" val="39940886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5" name="Picture 4" descr="Car trail lights on a Highway">
            <a:extLst>
              <a:ext uri="{FF2B5EF4-FFF2-40B4-BE49-F238E27FC236}">
                <a16:creationId xmlns:a16="http://schemas.microsoft.com/office/drawing/2014/main" id="{92DFA58C-3DDE-918D-38CF-C6F181578296}"/>
              </a:ext>
            </a:extLst>
          </p:cNvPr>
          <p:cNvPicPr>
            <a:picLocks noChangeAspect="1"/>
          </p:cNvPicPr>
          <p:nvPr/>
        </p:nvPicPr>
        <p:blipFill rotWithShape="1">
          <a:blip r:embed="rId2"/>
          <a:srcRect l="20464" r="34353"/>
          <a:stretch/>
        </p:blipFill>
        <p:spPr>
          <a:xfrm>
            <a:off x="7547810" y="-1"/>
            <a:ext cx="4641013" cy="6856310"/>
          </a:xfrm>
          <a:prstGeom prst="rect">
            <a:avLst/>
          </a:prstGeom>
          <a:ln>
            <a:noFill/>
          </a:ln>
          <a:effectLst/>
        </p:spPr>
      </p:pic>
      <p:sp>
        <p:nvSpPr>
          <p:cNvPr id="6" name="Rectangle 5">
            <a:extLst>
              <a:ext uri="{FF2B5EF4-FFF2-40B4-BE49-F238E27FC236}">
                <a16:creationId xmlns:a16="http://schemas.microsoft.com/office/drawing/2014/main" id="{D3903B6F-ACB1-3C66-92D7-03DDB2202022}"/>
              </a:ext>
            </a:extLst>
          </p:cNvPr>
          <p:cNvSpPr/>
          <p:nvPr/>
        </p:nvSpPr>
        <p:spPr>
          <a:xfrm>
            <a:off x="3177" y="609600"/>
            <a:ext cx="8498798" cy="1358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1669F0-B68C-A8A7-BC11-A1ABA29278C0}"/>
              </a:ext>
            </a:extLst>
          </p:cNvPr>
          <p:cNvSpPr>
            <a:spLocks noGrp="1"/>
          </p:cNvSpPr>
          <p:nvPr>
            <p:ph type="title"/>
          </p:nvPr>
        </p:nvSpPr>
        <p:spPr>
          <a:xfrm>
            <a:off x="680321" y="753228"/>
            <a:ext cx="7087552" cy="1080938"/>
          </a:xfrm>
        </p:spPr>
        <p:txBody>
          <a:bodyPr>
            <a:normAutofit/>
          </a:bodyPr>
          <a:lstStyle/>
          <a:p>
            <a:r>
              <a:rPr lang="en-US"/>
              <a:t>Local FL City Solution – </a:t>
            </a:r>
            <a:br>
              <a:rPr lang="en-US"/>
            </a:br>
            <a:r>
              <a:rPr lang="en-US"/>
              <a:t>Smart City (Public Lighting)</a:t>
            </a:r>
          </a:p>
        </p:txBody>
      </p:sp>
      <p:sp>
        <p:nvSpPr>
          <p:cNvPr id="3" name="Content Placeholder 2">
            <a:extLst>
              <a:ext uri="{FF2B5EF4-FFF2-40B4-BE49-F238E27FC236}">
                <a16:creationId xmlns:a16="http://schemas.microsoft.com/office/drawing/2014/main" id="{510E3968-26FB-0048-2B1E-0C318C093E9C}"/>
              </a:ext>
            </a:extLst>
          </p:cNvPr>
          <p:cNvSpPr>
            <a:spLocks noGrp="1"/>
          </p:cNvSpPr>
          <p:nvPr>
            <p:ph idx="1"/>
          </p:nvPr>
        </p:nvSpPr>
        <p:spPr>
          <a:xfrm>
            <a:off x="150829" y="2113872"/>
            <a:ext cx="7154944" cy="4550879"/>
          </a:xfrm>
        </p:spPr>
        <p:txBody>
          <a:bodyPr>
            <a:normAutofit/>
          </a:bodyPr>
          <a:lstStyle/>
          <a:p>
            <a:r>
              <a:rPr lang="en-US" sz="1400">
                <a:latin typeface="Montserrat Medium" panose="00000600000000000000" pitchFamily="2" charset="0"/>
              </a:rPr>
              <a:t>Customer:</a:t>
            </a:r>
          </a:p>
          <a:p>
            <a:pPr lvl="1"/>
            <a:r>
              <a:rPr lang="en-US" sz="1400">
                <a:latin typeface="Montserrat Medium" panose="00000600000000000000" pitchFamily="2" charset="0"/>
              </a:rPr>
              <a:t>Local city in Central FL</a:t>
            </a:r>
          </a:p>
          <a:p>
            <a:r>
              <a:rPr lang="en-US" sz="1400">
                <a:latin typeface="Montserrat Medium" panose="00000600000000000000" pitchFamily="2" charset="0"/>
              </a:rPr>
              <a:t>Request: </a:t>
            </a:r>
          </a:p>
          <a:p>
            <a:pPr lvl="1"/>
            <a:r>
              <a:rPr lang="en-US" sz="1400">
                <a:latin typeface="Montserrat Medium" panose="00000600000000000000" pitchFamily="2" charset="0"/>
              </a:rPr>
              <a:t>Improve maintenance of lighting infrastructure and reduce energy consumption</a:t>
            </a:r>
          </a:p>
          <a:p>
            <a:r>
              <a:rPr lang="en-US" sz="1400">
                <a:latin typeface="Montserrat Medium" panose="00000600000000000000" pitchFamily="2" charset="0"/>
              </a:rPr>
              <a:t>Challenge: </a:t>
            </a:r>
          </a:p>
          <a:p>
            <a:pPr lvl="1"/>
            <a:r>
              <a:rPr lang="en-US" sz="1400">
                <a:latin typeface="Montserrat Medium" panose="00000600000000000000" pitchFamily="2" charset="0"/>
              </a:rPr>
              <a:t>City had a goal to improve overall maintenance and reduce energy consumption and after looking into tying into fiber optic network, decided that a wireless solution was more cost-effective. </a:t>
            </a:r>
          </a:p>
          <a:p>
            <a:r>
              <a:rPr lang="en-US" sz="1400">
                <a:latin typeface="Montserrat Medium" panose="00000600000000000000" pitchFamily="2" charset="0"/>
              </a:rPr>
              <a:t>Solution: </a:t>
            </a:r>
          </a:p>
          <a:p>
            <a:pPr lvl="1"/>
            <a:r>
              <a:rPr lang="en-US" sz="1400">
                <a:latin typeface="Montserrat Medium" panose="00000600000000000000" pitchFamily="2" charset="0"/>
              </a:rPr>
              <a:t>A Sierra Wireless MG90 was used to provide remote access and monitoring to 16,000 streetlight fixtures to notify maintenance crews immediately of any problems.</a:t>
            </a:r>
          </a:p>
          <a:p>
            <a:pPr lvl="1"/>
            <a:r>
              <a:rPr lang="en-US" sz="1400">
                <a:latin typeface="Montserrat Medium" panose="00000600000000000000" pitchFamily="2" charset="0"/>
              </a:rPr>
              <a:t>Cut down response time from typically a week to a couple hours</a:t>
            </a:r>
          </a:p>
          <a:p>
            <a:r>
              <a:rPr lang="en-US" sz="1400">
                <a:latin typeface="Montserrat Medium" panose="00000600000000000000" pitchFamily="2" charset="0"/>
              </a:rPr>
              <a:t>Result:</a:t>
            </a:r>
          </a:p>
          <a:p>
            <a:pPr lvl="1"/>
            <a:r>
              <a:rPr lang="en-US" sz="1400">
                <a:latin typeface="Montserrat Medium" panose="00000600000000000000" pitchFamily="2" charset="0"/>
              </a:rPr>
              <a:t>City was able to be proactive in maintenance and energy efficiency via remote management. Increased energy savings estimated to be at least 35%</a:t>
            </a:r>
          </a:p>
          <a:p>
            <a:endParaRPr lang="en-US" sz="1400">
              <a:latin typeface="Montserrat Medium" panose="00000600000000000000" pitchFamily="2" charset="0"/>
            </a:endParaRPr>
          </a:p>
        </p:txBody>
      </p:sp>
      <p:pic>
        <p:nvPicPr>
          <p:cNvPr id="4" name="Picture 3" descr="Text&#10;&#10;Description automatically generated">
            <a:extLst>
              <a:ext uri="{FF2B5EF4-FFF2-40B4-BE49-F238E27FC236}">
                <a16:creationId xmlns:a16="http://schemas.microsoft.com/office/drawing/2014/main" id="{79E93558-A7E3-73AA-F12B-AC34289162CD}"/>
              </a:ext>
            </a:extLst>
          </p:cNvPr>
          <p:cNvPicPr>
            <a:picLocks noChangeAspect="1"/>
          </p:cNvPicPr>
          <p:nvPr/>
        </p:nvPicPr>
        <p:blipFill>
          <a:blip r:embed="rId3"/>
          <a:stretch>
            <a:fillRect/>
          </a:stretch>
        </p:blipFill>
        <p:spPr>
          <a:xfrm>
            <a:off x="9898145" y="378935"/>
            <a:ext cx="2186703" cy="461330"/>
          </a:xfrm>
          <a:prstGeom prst="rect">
            <a:avLst/>
          </a:prstGeom>
        </p:spPr>
      </p:pic>
      <p:pic>
        <p:nvPicPr>
          <p:cNvPr id="7" name="Picture 6" descr="Shape&#10;&#10;Description automatically generated">
            <a:extLst>
              <a:ext uri="{FF2B5EF4-FFF2-40B4-BE49-F238E27FC236}">
                <a16:creationId xmlns:a16="http://schemas.microsoft.com/office/drawing/2014/main" id="{F794FE0B-5C27-3206-6774-DD8B8041B961}"/>
              </a:ext>
            </a:extLst>
          </p:cNvPr>
          <p:cNvPicPr>
            <a:picLocks noChangeAspect="1"/>
          </p:cNvPicPr>
          <p:nvPr/>
        </p:nvPicPr>
        <p:blipFill>
          <a:blip r:embed="rId4"/>
          <a:stretch>
            <a:fillRect/>
          </a:stretch>
        </p:blipFill>
        <p:spPr>
          <a:xfrm>
            <a:off x="10889105" y="5579499"/>
            <a:ext cx="1152066" cy="1162945"/>
          </a:xfrm>
          <a:prstGeom prst="rect">
            <a:avLst/>
          </a:prstGeom>
        </p:spPr>
      </p:pic>
    </p:spTree>
    <p:extLst>
      <p:ext uri="{BB962C8B-B14F-4D97-AF65-F5344CB8AC3E}">
        <p14:creationId xmlns:p14="http://schemas.microsoft.com/office/powerpoint/2010/main" val="41666842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2A773CA-28F4-49C2-BFA3-49A5867C7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D7C72BA-4476-4E4B-BC37-9A75FD0C5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3009A16D-868B-4145-BBC6-555098537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992EB33-38E1-4175-8EE2-9BB8CC159C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7" name="Rectangle 16">
            <a:extLst>
              <a:ext uri="{FF2B5EF4-FFF2-40B4-BE49-F238E27FC236}">
                <a16:creationId xmlns:a16="http://schemas.microsoft.com/office/drawing/2014/main" id="{2DCAE5CF-5D29-4779-83E1-BDB64E4F3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C7E5E8AC-942E-D7FC-45DD-E991108C22B4}"/>
              </a:ext>
            </a:extLst>
          </p:cNvPr>
          <p:cNvSpPr>
            <a:spLocks noGrp="1"/>
          </p:cNvSpPr>
          <p:nvPr>
            <p:ph type="title"/>
          </p:nvPr>
        </p:nvSpPr>
        <p:spPr>
          <a:xfrm>
            <a:off x="680321" y="2063262"/>
            <a:ext cx="3739279" cy="2661052"/>
          </a:xfrm>
        </p:spPr>
        <p:txBody>
          <a:bodyPr>
            <a:normAutofit/>
          </a:bodyPr>
          <a:lstStyle/>
          <a:p>
            <a:pPr algn="r"/>
            <a:r>
              <a:rPr lang="en-US" sz="3700"/>
              <a:t>What is POTS Line Replacement?</a:t>
            </a:r>
          </a:p>
        </p:txBody>
      </p:sp>
      <p:graphicFrame>
        <p:nvGraphicFramePr>
          <p:cNvPr id="5" name="Content Placeholder 2">
            <a:extLst>
              <a:ext uri="{FF2B5EF4-FFF2-40B4-BE49-F238E27FC236}">
                <a16:creationId xmlns:a16="http://schemas.microsoft.com/office/drawing/2014/main" id="{67462CC6-9858-050F-51A4-F6DF60D7EA10}"/>
              </a:ext>
            </a:extLst>
          </p:cNvPr>
          <p:cNvGraphicFramePr>
            <a:graphicFrameLocks noGrp="1"/>
          </p:cNvGraphicFramePr>
          <p:nvPr>
            <p:ph idx="1"/>
            <p:extLst>
              <p:ext uri="{D42A27DB-BD31-4B8C-83A1-F6EECF244321}">
                <p14:modId xmlns:p14="http://schemas.microsoft.com/office/powerpoint/2010/main" val="1594312916"/>
              </p:ext>
            </p:extLst>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Picture 3" descr="Shape&#10;&#10;Description automatically generated">
            <a:extLst>
              <a:ext uri="{FF2B5EF4-FFF2-40B4-BE49-F238E27FC236}">
                <a16:creationId xmlns:a16="http://schemas.microsoft.com/office/drawing/2014/main" id="{7155B735-8D21-3D78-3C4F-FFD2981EC121}"/>
              </a:ext>
            </a:extLst>
          </p:cNvPr>
          <p:cNvPicPr>
            <a:picLocks noChangeAspect="1"/>
          </p:cNvPicPr>
          <p:nvPr/>
        </p:nvPicPr>
        <p:blipFill>
          <a:blip r:embed="rId9"/>
          <a:stretch>
            <a:fillRect/>
          </a:stretch>
        </p:blipFill>
        <p:spPr>
          <a:xfrm>
            <a:off x="11114881" y="5783160"/>
            <a:ext cx="862014" cy="870154"/>
          </a:xfrm>
          <a:prstGeom prst="rect">
            <a:avLst/>
          </a:prstGeom>
        </p:spPr>
      </p:pic>
    </p:spTree>
    <p:extLst>
      <p:ext uri="{BB962C8B-B14F-4D97-AF65-F5344CB8AC3E}">
        <p14:creationId xmlns:p14="http://schemas.microsoft.com/office/powerpoint/2010/main" val="31102150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8DF5C3E-BDAB-40E6-A40B-8C05D8CD3F5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a:gradFill>
            <a:gsLst>
              <a:gs pos="0">
                <a:srgbClr val="F78925"/>
              </a:gs>
              <a:gs pos="50000">
                <a:srgbClr val="D54209"/>
              </a:gs>
              <a:gs pos="100000">
                <a:srgbClr val="8D0000"/>
              </a:gs>
            </a:gsLst>
            <a:lin ang="2520000" scaled="0"/>
          </a:gradFill>
        </p:spPr>
      </p:pic>
      <p:pic>
        <p:nvPicPr>
          <p:cNvPr id="15" name="Picture 14">
            <a:extLst>
              <a:ext uri="{FF2B5EF4-FFF2-40B4-BE49-F238E27FC236}">
                <a16:creationId xmlns:a16="http://schemas.microsoft.com/office/drawing/2014/main" id="{9D90C31A-86E3-472B-B929-496667598EF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9DD3589A-DB65-424B-ACF1-5C8155F1C3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F784D76-D302-4160-A2D4-C2F4AB76D4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6412862" cy="1368198"/>
          </a:xfrm>
          <a:prstGeom prst="rect">
            <a:avLst/>
          </a:prstGeom>
          <a:solidFill>
            <a:srgbClr val="0D0D0D"/>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9B1C3D5-29A3-3A62-646F-0F50FBEE887D}"/>
              </a:ext>
            </a:extLst>
          </p:cNvPr>
          <p:cNvSpPr>
            <a:spLocks noGrp="1"/>
          </p:cNvSpPr>
          <p:nvPr>
            <p:ph type="title"/>
          </p:nvPr>
        </p:nvSpPr>
        <p:spPr>
          <a:xfrm>
            <a:off x="372886" y="584503"/>
            <a:ext cx="5584677" cy="1080938"/>
          </a:xfrm>
        </p:spPr>
        <p:txBody>
          <a:bodyPr>
            <a:normAutofit/>
          </a:bodyPr>
          <a:lstStyle/>
          <a:p>
            <a:r>
              <a:rPr lang="en-US" dirty="0">
                <a:solidFill>
                  <a:srgbClr val="FFFFFF"/>
                </a:solidFill>
              </a:rPr>
              <a:t>Why Customers Want</a:t>
            </a:r>
          </a:p>
        </p:txBody>
      </p:sp>
      <p:pic>
        <p:nvPicPr>
          <p:cNvPr id="21" name="Picture 20">
            <a:extLst>
              <a:ext uri="{FF2B5EF4-FFF2-40B4-BE49-F238E27FC236}">
                <a16:creationId xmlns:a16="http://schemas.microsoft.com/office/drawing/2014/main" id="{608D9710-1A5F-4D24-B654-F2081DE6014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1"/>
            <a:ext cx="6409944" cy="258395"/>
          </a:xfrm>
          <a:prstGeom prst="rect">
            <a:avLst/>
          </a:prstGeom>
        </p:spPr>
      </p:pic>
      <p:sp>
        <p:nvSpPr>
          <p:cNvPr id="14" name="Content Placeholder 2">
            <a:extLst>
              <a:ext uri="{FF2B5EF4-FFF2-40B4-BE49-F238E27FC236}">
                <a16:creationId xmlns:a16="http://schemas.microsoft.com/office/drawing/2014/main" id="{B7028E8D-F02F-2E12-C425-89607E3C9E15}"/>
              </a:ext>
            </a:extLst>
          </p:cNvPr>
          <p:cNvSpPr>
            <a:spLocks noGrp="1"/>
          </p:cNvSpPr>
          <p:nvPr>
            <p:ph idx="1"/>
          </p:nvPr>
        </p:nvSpPr>
        <p:spPr>
          <a:xfrm>
            <a:off x="234728" y="2158660"/>
            <a:ext cx="5626544" cy="4287862"/>
          </a:xfrm>
        </p:spPr>
        <p:txBody>
          <a:bodyPr>
            <a:noAutofit/>
          </a:bodyPr>
          <a:lstStyle/>
          <a:p>
            <a:pPr>
              <a:spcAft>
                <a:spcPts val="1200"/>
              </a:spcAft>
            </a:pPr>
            <a:r>
              <a:rPr lang="en-US" sz="1500" i="0" u="none" strike="noStrike" baseline="0" dirty="0">
                <a:solidFill>
                  <a:srgbClr val="FFFFFF"/>
                </a:solidFill>
                <a:effectLst>
                  <a:outerShdw blurRad="38100" dist="38100" dir="2700000" algn="tl">
                    <a:srgbClr val="000000">
                      <a:alpha val="43137"/>
                    </a:srgbClr>
                  </a:outerShdw>
                </a:effectLst>
                <a:latin typeface="Aileron-Light"/>
              </a:rPr>
              <a:t>Improved call quality: VoLTE uses high-definition voice codecs, which provide better voice quality than traditional circuit-switched voice calls.</a:t>
            </a:r>
          </a:p>
          <a:p>
            <a:pPr>
              <a:spcAft>
                <a:spcPts val="1200"/>
              </a:spcAft>
            </a:pPr>
            <a:r>
              <a:rPr lang="en-US" sz="1500" i="0" u="none" strike="noStrike" baseline="0" dirty="0">
                <a:solidFill>
                  <a:srgbClr val="FFFFFF"/>
                </a:solidFill>
                <a:effectLst>
                  <a:outerShdw blurRad="38100" dist="38100" dir="2700000" algn="tl">
                    <a:srgbClr val="000000">
                      <a:alpha val="43137"/>
                    </a:srgbClr>
                  </a:outerShdw>
                </a:effectLst>
                <a:latin typeface="Aileron-Light"/>
              </a:rPr>
              <a:t>Near Instantaneous Dial tone</a:t>
            </a:r>
          </a:p>
          <a:p>
            <a:pPr>
              <a:spcAft>
                <a:spcPts val="1200"/>
              </a:spcAft>
            </a:pPr>
            <a:r>
              <a:rPr lang="en-US" sz="1500" i="0" u="none" strike="noStrike" baseline="0" dirty="0">
                <a:solidFill>
                  <a:srgbClr val="FFFFFF"/>
                </a:solidFill>
                <a:effectLst>
                  <a:outerShdw blurRad="38100" dist="38100" dir="2700000" algn="tl">
                    <a:srgbClr val="000000">
                      <a:alpha val="43137"/>
                    </a:srgbClr>
                  </a:outerShdw>
                </a:effectLst>
                <a:latin typeface="Aileron-Light"/>
              </a:rPr>
              <a:t>Lower Latency, Widespread Compatibility with Analog devices that need low latency to function.</a:t>
            </a:r>
          </a:p>
          <a:p>
            <a:pPr>
              <a:spcAft>
                <a:spcPts val="1200"/>
              </a:spcAft>
            </a:pPr>
            <a:r>
              <a:rPr lang="en-US" sz="1500" i="0" u="none" strike="noStrike" baseline="0" dirty="0">
                <a:solidFill>
                  <a:srgbClr val="FFFFFF"/>
                </a:solidFill>
                <a:effectLst>
                  <a:outerShdw blurRad="38100" dist="38100" dir="2700000" algn="tl">
                    <a:srgbClr val="000000">
                      <a:alpha val="43137"/>
                    </a:srgbClr>
                  </a:outerShdw>
                </a:effectLst>
                <a:latin typeface="Aileron-Light"/>
              </a:rPr>
              <a:t>No third-party subscriptions or call handling, Carrier is handling the entire call</a:t>
            </a:r>
          </a:p>
          <a:p>
            <a:pPr>
              <a:spcAft>
                <a:spcPts val="1200"/>
              </a:spcAft>
            </a:pPr>
            <a:r>
              <a:rPr lang="en-US" sz="1500" i="0" u="none" strike="noStrike" baseline="0" dirty="0">
                <a:solidFill>
                  <a:srgbClr val="FFFFFF"/>
                </a:solidFill>
                <a:effectLst>
                  <a:outerShdw blurRad="38100" dist="38100" dir="2700000" algn="tl">
                    <a:srgbClr val="000000">
                      <a:alpha val="43137"/>
                    </a:srgbClr>
                  </a:outerShdw>
                </a:effectLst>
                <a:latin typeface="Aileron-Light"/>
              </a:rPr>
              <a:t>Carrier Service Licensing Agreement (SLA) is intact, and important for Life Safety applications.</a:t>
            </a:r>
          </a:p>
          <a:p>
            <a:pPr>
              <a:spcAft>
                <a:spcPts val="1200"/>
              </a:spcAft>
            </a:pPr>
            <a:r>
              <a:rPr lang="en-US" sz="1500" i="0" u="none" strike="noStrike" baseline="0" dirty="0">
                <a:solidFill>
                  <a:srgbClr val="FFFFFF"/>
                </a:solidFill>
                <a:effectLst>
                  <a:outerShdw blurRad="38100" dist="38100" dir="2700000" algn="tl">
                    <a:srgbClr val="000000">
                      <a:alpha val="43137"/>
                    </a:srgbClr>
                  </a:outerShdw>
                </a:effectLst>
                <a:latin typeface="Aileron-Light"/>
              </a:rPr>
              <a:t>Use the phone number provisioned on the Sim card to make or receive calls.</a:t>
            </a:r>
          </a:p>
          <a:p>
            <a:pPr>
              <a:spcAft>
                <a:spcPts val="1200"/>
              </a:spcAft>
            </a:pPr>
            <a:r>
              <a:rPr lang="en-US" sz="1500" i="0" u="none" strike="noStrike" baseline="0" dirty="0">
                <a:solidFill>
                  <a:srgbClr val="FFFFFF"/>
                </a:solidFill>
                <a:effectLst>
                  <a:outerShdw blurRad="38100" dist="38100" dir="2700000" algn="tl">
                    <a:srgbClr val="000000">
                      <a:alpha val="43137"/>
                    </a:srgbClr>
                  </a:outerShdw>
                </a:effectLst>
                <a:latin typeface="Aileron-Light"/>
              </a:rPr>
              <a:t>Secure End to End VoLTE powered Encryption.</a:t>
            </a:r>
            <a:endParaRPr lang="en-US" sz="1500" dirty="0">
              <a:solidFill>
                <a:srgbClr val="FFFFFF"/>
              </a:solidFill>
              <a:effectLst>
                <a:outerShdw blurRad="38100" dist="38100" dir="2700000" algn="tl">
                  <a:srgbClr val="000000">
                    <a:alpha val="43137"/>
                  </a:srgbClr>
                </a:outerShdw>
              </a:effectLst>
            </a:endParaRPr>
          </a:p>
        </p:txBody>
      </p:sp>
      <p:sp useBgFill="1">
        <p:nvSpPr>
          <p:cNvPr id="23" name="Rectangle 22">
            <a:extLst>
              <a:ext uri="{FF2B5EF4-FFF2-40B4-BE49-F238E27FC236}">
                <a16:creationId xmlns:a16="http://schemas.microsoft.com/office/drawing/2014/main" id="{2B57E7D2-A94B-4A8D-B58F-D3E30C235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163" y="642795"/>
            <a:ext cx="4812406" cy="5575125"/>
          </a:xfrm>
          <a:prstGeom prst="rect">
            <a:avLst/>
          </a:prstGeom>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Speaker Phone">
            <a:extLst>
              <a:ext uri="{FF2B5EF4-FFF2-40B4-BE49-F238E27FC236}">
                <a16:creationId xmlns:a16="http://schemas.microsoft.com/office/drawing/2014/main" id="{ADCA4A3C-D2BD-4382-A20F-BF3075A25C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043933" y="1336393"/>
            <a:ext cx="4178419" cy="4178419"/>
          </a:xfrm>
          <a:prstGeom prst="rect">
            <a:avLst/>
          </a:prstGeom>
          <a:ln>
            <a:noFill/>
          </a:ln>
          <a:effectLst/>
        </p:spPr>
      </p:pic>
      <p:pic>
        <p:nvPicPr>
          <p:cNvPr id="2050" name="Picture 2" descr="Simplifi Logo_Knockout-1">
            <a:extLst>
              <a:ext uri="{FF2B5EF4-FFF2-40B4-BE49-F238E27FC236}">
                <a16:creationId xmlns:a16="http://schemas.microsoft.com/office/drawing/2014/main" id="{55B7FEC9-5F5A-A550-761E-3215449657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0639" y="1309226"/>
            <a:ext cx="2509170" cy="664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0885082"/>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show="0">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6" name="Picture Placeholder 12" descr="A picture containing text, shoji, building, indoor">
            <a:extLst>
              <a:ext uri="{FF2B5EF4-FFF2-40B4-BE49-F238E27FC236}">
                <a16:creationId xmlns:a16="http://schemas.microsoft.com/office/drawing/2014/main" id="{B119FB7A-5D5E-BA88-80B2-6517605CFCA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0" y="10217"/>
            <a:ext cx="12191980" cy="6858001"/>
          </a:xfrm>
          <a:prstGeom prst="rect">
            <a:avLst/>
          </a:prstGeom>
        </p:spPr>
      </p:pic>
      <p:pic>
        <p:nvPicPr>
          <p:cNvPr id="7" name="Picture Placeholder 11">
            <a:extLst>
              <a:ext uri="{FF2B5EF4-FFF2-40B4-BE49-F238E27FC236}">
                <a16:creationId xmlns:a16="http://schemas.microsoft.com/office/drawing/2014/main" id="{395BED94-C6BC-7F79-6E6D-5EF44E9D7C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4" t="5193" r="544" b="34513"/>
          <a:stretch/>
        </p:blipFill>
        <p:spPr>
          <a:xfrm>
            <a:off x="1245013" y="2175590"/>
            <a:ext cx="2402936" cy="2391005"/>
          </a:xfrm>
          <a:prstGeom prst="ellipse">
            <a:avLst/>
          </a:prstGeom>
          <a:ln w="63500" cap="rnd">
            <a:solidFill>
              <a:srgbClr val="AA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Picture Placeholder 11">
            <a:extLst>
              <a:ext uri="{FF2B5EF4-FFF2-40B4-BE49-F238E27FC236}">
                <a16:creationId xmlns:a16="http://schemas.microsoft.com/office/drawing/2014/main" id="{A1CA6B0D-93FD-A3CB-BCCB-EA227D32DCDA}"/>
              </a:ext>
            </a:extLst>
          </p:cNvPr>
          <p:cNvPicPr>
            <a:picLocks noChangeAspect="1"/>
          </p:cNvPicPr>
          <p:nvPr/>
        </p:nvPicPr>
        <p:blipFill>
          <a:blip r:embed="rId4"/>
          <a:srcRect t="18799" b="18799"/>
          <a:stretch/>
        </p:blipFill>
        <p:spPr>
          <a:xfrm>
            <a:off x="4892942" y="2175590"/>
            <a:ext cx="2402936" cy="2391007"/>
          </a:xfrm>
          <a:prstGeom prst="ellipse">
            <a:avLst/>
          </a:prstGeom>
          <a:ln w="63500" cap="rnd">
            <a:solidFill>
              <a:srgbClr val="AA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Placeholder 11">
            <a:extLst>
              <a:ext uri="{FF2B5EF4-FFF2-40B4-BE49-F238E27FC236}">
                <a16:creationId xmlns:a16="http://schemas.microsoft.com/office/drawing/2014/main" id="{41669F63-C315-464A-1657-C84AF12C5C13}"/>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t="248" b="248"/>
          <a:stretch/>
        </p:blipFill>
        <p:spPr>
          <a:xfrm>
            <a:off x="8404375" y="2175590"/>
            <a:ext cx="2402936" cy="2391005"/>
          </a:xfrm>
          <a:prstGeom prst="ellipse">
            <a:avLst/>
          </a:prstGeom>
          <a:ln w="63500" cap="rnd">
            <a:solidFill>
              <a:srgbClr val="AA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Text Placeholder 2">
            <a:extLst>
              <a:ext uri="{FF2B5EF4-FFF2-40B4-BE49-F238E27FC236}">
                <a16:creationId xmlns:a16="http://schemas.microsoft.com/office/drawing/2014/main" id="{47FBBD74-EFF4-C234-D1F0-442AF5F5CC35}"/>
              </a:ext>
            </a:extLst>
          </p:cNvPr>
          <p:cNvSpPr txBox="1">
            <a:spLocks/>
          </p:cNvSpPr>
          <p:nvPr/>
        </p:nvSpPr>
        <p:spPr>
          <a:xfrm>
            <a:off x="1118726" y="4791840"/>
            <a:ext cx="2655511" cy="1840914"/>
          </a:xfrm>
          <a:prstGeom prst="rect">
            <a:avLst/>
          </a:prstGeom>
          <a:solidFill>
            <a:srgbClr val="E4EEF1"/>
          </a:solidFill>
          <a:effectLst>
            <a:outerShdw blurRad="63500" sx="102000" sy="102000" algn="ctr" rotWithShape="0">
              <a:prstClr val="black">
                <a:alpha val="40000"/>
              </a:prstClr>
            </a:outerShdw>
          </a:effectLst>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50" b="1">
                <a:solidFill>
                  <a:srgbClr val="AA0000"/>
                </a:solidFill>
                <a:latin typeface="Montserrat" panose="00000500000000000000" pitchFamily="50" charset="0"/>
              </a:rPr>
              <a:t>Megan Lynch </a:t>
            </a:r>
          </a:p>
          <a:p>
            <a:pPr algn="ctr"/>
            <a:r>
              <a:rPr lang="en-US" sz="1050">
                <a:solidFill>
                  <a:srgbClr val="2C1320"/>
                </a:solidFill>
                <a:latin typeface="Montserrat" panose="00000500000000000000" pitchFamily="50" charset="0"/>
              </a:rPr>
              <a:t>Account Manager </a:t>
            </a:r>
          </a:p>
          <a:p>
            <a:pPr algn="ctr"/>
            <a:endParaRPr lang="en-US" sz="1050">
              <a:solidFill>
                <a:srgbClr val="2C1320"/>
              </a:solidFill>
              <a:latin typeface="Montserrat" panose="00000500000000000000" pitchFamily="50" charset="0"/>
            </a:endParaRPr>
          </a:p>
          <a:p>
            <a:pPr algn="ctr"/>
            <a:r>
              <a:rPr lang="en-US" sz="1050">
                <a:solidFill>
                  <a:srgbClr val="2C1320"/>
                </a:solidFill>
                <a:latin typeface="Montserrat" panose="00000500000000000000" pitchFamily="50" charset="0"/>
              </a:rPr>
              <a:t>North Florida / East Coast US</a:t>
            </a:r>
          </a:p>
          <a:p>
            <a:pPr algn="ctr"/>
            <a:r>
              <a:rPr lang="en-US" sz="1050">
                <a:solidFill>
                  <a:srgbClr val="2C1320"/>
                </a:solidFill>
                <a:latin typeface="Montserrat" panose="00000500000000000000" pitchFamily="50" charset="0"/>
              </a:rPr>
              <a:t>Public &amp; Commercial</a:t>
            </a:r>
          </a:p>
          <a:p>
            <a:pPr algn="ctr"/>
            <a:endParaRPr lang="en-US" sz="1050">
              <a:solidFill>
                <a:srgbClr val="2C1320"/>
              </a:solidFill>
              <a:latin typeface="Montserrat" panose="00000500000000000000" pitchFamily="50" charset="0"/>
            </a:endParaRPr>
          </a:p>
          <a:p>
            <a:pPr algn="ctr"/>
            <a:r>
              <a:rPr lang="en-US" sz="1050">
                <a:solidFill>
                  <a:srgbClr val="2C1320"/>
                </a:solidFill>
                <a:latin typeface="Montserrat" panose="00000500000000000000" pitchFamily="50" charset="0"/>
              </a:rPr>
              <a:t>813-751-2039 x111</a:t>
            </a:r>
          </a:p>
          <a:p>
            <a:pPr algn="ctr"/>
            <a:r>
              <a:rPr lang="en-US" sz="1050">
                <a:solidFill>
                  <a:srgbClr val="2C1320"/>
                </a:solidFill>
                <a:latin typeface="Montserrat" panose="00000500000000000000" pitchFamily="50" charset="0"/>
              </a:rPr>
              <a:t>meganl@accesswds.com</a:t>
            </a:r>
          </a:p>
        </p:txBody>
      </p:sp>
      <p:sp>
        <p:nvSpPr>
          <p:cNvPr id="12" name="Text Placeholder 2">
            <a:extLst>
              <a:ext uri="{FF2B5EF4-FFF2-40B4-BE49-F238E27FC236}">
                <a16:creationId xmlns:a16="http://schemas.microsoft.com/office/drawing/2014/main" id="{DBB37DC4-BF9E-A8BD-CF54-68CC261842D8}"/>
              </a:ext>
            </a:extLst>
          </p:cNvPr>
          <p:cNvSpPr txBox="1">
            <a:spLocks/>
          </p:cNvSpPr>
          <p:nvPr/>
        </p:nvSpPr>
        <p:spPr>
          <a:xfrm>
            <a:off x="4766656" y="4791840"/>
            <a:ext cx="2655511" cy="1840914"/>
          </a:xfrm>
          <a:prstGeom prst="rect">
            <a:avLst/>
          </a:prstGeom>
          <a:solidFill>
            <a:srgbClr val="E4EEF1"/>
          </a:solidFill>
          <a:effectLst>
            <a:outerShdw blurRad="63500" sx="102000" sy="102000" algn="ctr" rotWithShape="0">
              <a:prstClr val="black">
                <a:alpha val="40000"/>
              </a:prstClr>
            </a:outerShdw>
          </a:effectLst>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50" b="1">
                <a:solidFill>
                  <a:srgbClr val="C00000"/>
                </a:solidFill>
                <a:latin typeface="Montserrat" panose="00000500000000000000" pitchFamily="50" charset="0"/>
              </a:rPr>
              <a:t>Michelle Guess Hart </a:t>
            </a:r>
          </a:p>
          <a:p>
            <a:pPr algn="ctr"/>
            <a:r>
              <a:rPr lang="en-US" sz="1050">
                <a:solidFill>
                  <a:srgbClr val="2C1320"/>
                </a:solidFill>
                <a:latin typeface="Montserrat" panose="00000500000000000000" pitchFamily="50" charset="0"/>
              </a:rPr>
              <a:t>Account Manager </a:t>
            </a:r>
          </a:p>
          <a:p>
            <a:pPr algn="ctr"/>
            <a:endParaRPr lang="en-US" sz="1050">
              <a:solidFill>
                <a:srgbClr val="2C1320"/>
              </a:solidFill>
              <a:latin typeface="Montserrat" panose="00000500000000000000" pitchFamily="50" charset="0"/>
            </a:endParaRPr>
          </a:p>
          <a:p>
            <a:pPr algn="ctr"/>
            <a:r>
              <a:rPr lang="en-US" sz="1050">
                <a:solidFill>
                  <a:srgbClr val="2C1320"/>
                </a:solidFill>
                <a:latin typeface="Montserrat" panose="00000500000000000000" pitchFamily="50" charset="0"/>
              </a:rPr>
              <a:t>South Florida / Central US</a:t>
            </a:r>
          </a:p>
          <a:p>
            <a:pPr algn="ctr"/>
            <a:r>
              <a:rPr lang="en-US" sz="1050">
                <a:solidFill>
                  <a:srgbClr val="2C1320"/>
                </a:solidFill>
                <a:latin typeface="Montserrat" panose="00000500000000000000" pitchFamily="50" charset="0"/>
              </a:rPr>
              <a:t>Public &amp; Commercial</a:t>
            </a:r>
          </a:p>
          <a:p>
            <a:pPr algn="ctr"/>
            <a:endParaRPr lang="en-US" sz="1050">
              <a:solidFill>
                <a:srgbClr val="2C1320"/>
              </a:solidFill>
              <a:latin typeface="Montserrat" panose="00000500000000000000" pitchFamily="50" charset="0"/>
            </a:endParaRPr>
          </a:p>
          <a:p>
            <a:pPr algn="ctr"/>
            <a:r>
              <a:rPr lang="en-US" sz="1050">
                <a:solidFill>
                  <a:srgbClr val="2C1320"/>
                </a:solidFill>
                <a:latin typeface="Montserrat" panose="00000500000000000000" pitchFamily="50" charset="0"/>
              </a:rPr>
              <a:t>813-751-2039 x113</a:t>
            </a:r>
          </a:p>
          <a:p>
            <a:pPr algn="ctr"/>
            <a:r>
              <a:rPr lang="en-US" sz="1050">
                <a:solidFill>
                  <a:srgbClr val="2C1320"/>
                </a:solidFill>
                <a:latin typeface="Montserrat" panose="00000500000000000000" pitchFamily="50" charset="0"/>
              </a:rPr>
              <a:t>michelleg@accesswds.com</a:t>
            </a:r>
          </a:p>
        </p:txBody>
      </p:sp>
      <p:sp>
        <p:nvSpPr>
          <p:cNvPr id="14" name="Text Placeholder 2">
            <a:extLst>
              <a:ext uri="{FF2B5EF4-FFF2-40B4-BE49-F238E27FC236}">
                <a16:creationId xmlns:a16="http://schemas.microsoft.com/office/drawing/2014/main" id="{B8EBF3DC-3C5B-63CD-B3A5-EFA31F2D2077}"/>
              </a:ext>
            </a:extLst>
          </p:cNvPr>
          <p:cNvSpPr txBox="1">
            <a:spLocks/>
          </p:cNvSpPr>
          <p:nvPr/>
        </p:nvSpPr>
        <p:spPr>
          <a:xfrm>
            <a:off x="8278771" y="4791840"/>
            <a:ext cx="2655511" cy="1840914"/>
          </a:xfrm>
          <a:prstGeom prst="rect">
            <a:avLst/>
          </a:prstGeom>
          <a:solidFill>
            <a:srgbClr val="E4EEF1"/>
          </a:solidFill>
          <a:effectLst>
            <a:outerShdw blurRad="63500" sx="102000" sy="102000" algn="ctr" rotWithShape="0">
              <a:prstClr val="black">
                <a:alpha val="40000"/>
              </a:prstClr>
            </a:outerShdw>
          </a:effectLst>
        </p:spPr>
        <p:txBody>
          <a:bodyPr vert="horz" lIns="0" tIns="0" rIns="0" bIns="0" rtlCol="0" anchor="ctr"/>
          <a:lstStyle>
            <a:defPPr>
              <a:defRPr lang="en-US"/>
            </a:defPPr>
            <a:lvl1pPr marL="0" algn="l" defTabSz="914400" rtl="0" eaLnBrk="1" latinLnBrk="0" hangingPunct="1">
              <a:defRPr sz="1200"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350" b="1">
                <a:solidFill>
                  <a:srgbClr val="AA0000"/>
                </a:solidFill>
                <a:latin typeface="Montserrat" panose="00000500000000000000" pitchFamily="50" charset="0"/>
              </a:rPr>
              <a:t>Rebecca Meador</a:t>
            </a:r>
          </a:p>
          <a:p>
            <a:pPr algn="ctr"/>
            <a:r>
              <a:rPr lang="en-US" sz="1050">
                <a:solidFill>
                  <a:srgbClr val="2C1320"/>
                </a:solidFill>
                <a:latin typeface="Montserrat" panose="00000500000000000000" pitchFamily="50" charset="0"/>
              </a:rPr>
              <a:t>Account Manager </a:t>
            </a:r>
          </a:p>
          <a:p>
            <a:pPr algn="ctr"/>
            <a:endParaRPr lang="en-US" sz="1050">
              <a:solidFill>
                <a:srgbClr val="2C1320"/>
              </a:solidFill>
              <a:latin typeface="Montserrat" panose="00000500000000000000" pitchFamily="50" charset="0"/>
            </a:endParaRPr>
          </a:p>
          <a:p>
            <a:pPr algn="ctr"/>
            <a:r>
              <a:rPr lang="en-US" sz="1050">
                <a:solidFill>
                  <a:srgbClr val="2C1320"/>
                </a:solidFill>
                <a:latin typeface="Montserrat" panose="00000500000000000000" pitchFamily="50" charset="0"/>
              </a:rPr>
              <a:t>Central Florida / West Coast US</a:t>
            </a:r>
          </a:p>
          <a:p>
            <a:pPr algn="ctr"/>
            <a:r>
              <a:rPr lang="en-US" sz="1050">
                <a:solidFill>
                  <a:srgbClr val="2C1320"/>
                </a:solidFill>
                <a:latin typeface="Montserrat" panose="00000500000000000000" pitchFamily="50" charset="0"/>
              </a:rPr>
              <a:t>Public &amp; Commercial</a:t>
            </a:r>
          </a:p>
          <a:p>
            <a:pPr algn="ctr"/>
            <a:endParaRPr lang="en-US" sz="1050">
              <a:solidFill>
                <a:srgbClr val="2C1320"/>
              </a:solidFill>
              <a:latin typeface="Montserrat" panose="00000500000000000000" pitchFamily="50" charset="0"/>
            </a:endParaRPr>
          </a:p>
          <a:p>
            <a:pPr algn="ctr"/>
            <a:r>
              <a:rPr lang="en-US" sz="1050">
                <a:solidFill>
                  <a:srgbClr val="2C1320"/>
                </a:solidFill>
                <a:latin typeface="Montserrat" panose="00000500000000000000" pitchFamily="50" charset="0"/>
              </a:rPr>
              <a:t>813-751-2039 x119</a:t>
            </a:r>
          </a:p>
          <a:p>
            <a:pPr algn="ctr"/>
            <a:r>
              <a:rPr lang="en-US" sz="1050">
                <a:solidFill>
                  <a:srgbClr val="2C1320"/>
                </a:solidFill>
                <a:latin typeface="Montserrat" panose="00000500000000000000" pitchFamily="50" charset="0"/>
              </a:rPr>
              <a:t>rebeccam@accesswds.com</a:t>
            </a:r>
          </a:p>
        </p:txBody>
      </p:sp>
      <p:sp>
        <p:nvSpPr>
          <p:cNvPr id="2" name="AutoShape 2" descr="Profile picture of Michelle Guess Hart.">
            <a:extLst>
              <a:ext uri="{FF2B5EF4-FFF2-40B4-BE49-F238E27FC236}">
                <a16:creationId xmlns:a16="http://schemas.microsoft.com/office/drawing/2014/main" id="{D2AA08C8-18A7-491D-A845-649BF7F0A09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Profile picture of Michelle Guess Hart.">
            <a:extLst>
              <a:ext uri="{FF2B5EF4-FFF2-40B4-BE49-F238E27FC236}">
                <a16:creationId xmlns:a16="http://schemas.microsoft.com/office/drawing/2014/main" id="{646B0CFF-47EB-3F28-2D61-21694DA85FD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278793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FAD0DEC-6E59-6CDA-AF60-36EE12B218D6}"/>
              </a:ext>
            </a:extLst>
          </p:cNvPr>
          <p:cNvSpPr>
            <a:spLocks noGrp="1" noRot="1" noMove="1" noResize="1" noEditPoints="1" noAdjustHandles="1" noChangeArrowheads="1" noChangeShapeType="1"/>
          </p:cNvSpPr>
          <p:nvPr/>
        </p:nvSpPr>
        <p:spPr>
          <a:xfrm>
            <a:off x="0" y="1961316"/>
            <a:ext cx="3038796" cy="48966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6E5AE9-2690-64F7-81FF-B75B2DCAF887}"/>
              </a:ext>
            </a:extLst>
          </p:cNvPr>
          <p:cNvSpPr>
            <a:spLocks noGrp="1"/>
          </p:cNvSpPr>
          <p:nvPr>
            <p:ph type="title"/>
          </p:nvPr>
        </p:nvSpPr>
        <p:spPr>
          <a:xfrm>
            <a:off x="496388" y="781526"/>
            <a:ext cx="9613861" cy="1080938"/>
          </a:xfrm>
        </p:spPr>
        <p:txBody>
          <a:bodyPr/>
          <a:lstStyle/>
          <a:p>
            <a:r>
              <a:rPr lang="en-US"/>
              <a:t>Who is AWDS?</a:t>
            </a:r>
          </a:p>
        </p:txBody>
      </p:sp>
      <p:graphicFrame>
        <p:nvGraphicFramePr>
          <p:cNvPr id="4" name="TextBox 21">
            <a:extLst>
              <a:ext uri="{FF2B5EF4-FFF2-40B4-BE49-F238E27FC236}">
                <a16:creationId xmlns:a16="http://schemas.microsoft.com/office/drawing/2014/main" id="{14C935BC-D31A-B7FB-4D3B-1049F7428A80}"/>
              </a:ext>
            </a:extLst>
          </p:cNvPr>
          <p:cNvGraphicFramePr/>
          <p:nvPr>
            <p:extLst>
              <p:ext uri="{D42A27DB-BD31-4B8C-83A1-F6EECF244321}">
                <p14:modId xmlns:p14="http://schemas.microsoft.com/office/powerpoint/2010/main" val="1674208178"/>
              </p:ext>
            </p:extLst>
          </p:nvPr>
        </p:nvGraphicFramePr>
        <p:xfrm>
          <a:off x="3529375" y="2018498"/>
          <a:ext cx="8379069" cy="47038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Icon&#10;&#10;Description automatically generated">
            <a:extLst>
              <a:ext uri="{FF2B5EF4-FFF2-40B4-BE49-F238E27FC236}">
                <a16:creationId xmlns:a16="http://schemas.microsoft.com/office/drawing/2014/main" id="{FC58EDE5-C8F2-5D90-49EC-9CA79ACC2D77}"/>
              </a:ext>
            </a:extLst>
          </p:cNvPr>
          <p:cNvPicPr>
            <a:picLocks noChangeAspect="1"/>
          </p:cNvPicPr>
          <p:nvPr/>
        </p:nvPicPr>
        <p:blipFill>
          <a:blip r:embed="rId7"/>
          <a:stretch>
            <a:fillRect/>
          </a:stretch>
        </p:blipFill>
        <p:spPr>
          <a:xfrm>
            <a:off x="881263" y="2805224"/>
            <a:ext cx="1276269" cy="645471"/>
          </a:xfrm>
          <a:prstGeom prst="rect">
            <a:avLst/>
          </a:prstGeom>
        </p:spPr>
      </p:pic>
      <p:pic>
        <p:nvPicPr>
          <p:cNvPr id="8" name="Picture 7" descr="A picture containing text, tableware, dishware, plate&#10;&#10;Description automatically generated">
            <a:extLst>
              <a:ext uri="{FF2B5EF4-FFF2-40B4-BE49-F238E27FC236}">
                <a16:creationId xmlns:a16="http://schemas.microsoft.com/office/drawing/2014/main" id="{DDD49C7A-0811-F438-AADF-71CC05F2DA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6820" y="3560771"/>
            <a:ext cx="1567682" cy="491241"/>
          </a:xfrm>
          <a:prstGeom prst="rect">
            <a:avLst/>
          </a:prstGeom>
        </p:spPr>
      </p:pic>
      <p:pic>
        <p:nvPicPr>
          <p:cNvPr id="13" name="Picture 12" descr="Text&#10;&#10;Description automatically generated">
            <a:extLst>
              <a:ext uri="{FF2B5EF4-FFF2-40B4-BE49-F238E27FC236}">
                <a16:creationId xmlns:a16="http://schemas.microsoft.com/office/drawing/2014/main" id="{C19901FC-32BC-F610-269E-109D8768E124}"/>
              </a:ext>
            </a:extLst>
          </p:cNvPr>
          <p:cNvPicPr>
            <a:picLocks noChangeAspect="1"/>
          </p:cNvPicPr>
          <p:nvPr/>
        </p:nvPicPr>
        <p:blipFill>
          <a:blip r:embed="rId9"/>
          <a:stretch>
            <a:fillRect/>
          </a:stretch>
        </p:blipFill>
        <p:spPr>
          <a:xfrm>
            <a:off x="395068" y="2086013"/>
            <a:ext cx="2257425" cy="476250"/>
          </a:xfrm>
          <a:prstGeom prst="rect">
            <a:avLst/>
          </a:prstGeom>
        </p:spPr>
      </p:pic>
      <p:pic>
        <p:nvPicPr>
          <p:cNvPr id="18" name="Picture 17" descr="Logo&#10;&#10;Description automatically generated">
            <a:extLst>
              <a:ext uri="{FF2B5EF4-FFF2-40B4-BE49-F238E27FC236}">
                <a16:creationId xmlns:a16="http://schemas.microsoft.com/office/drawing/2014/main" id="{9569FE81-7A63-1D53-F505-2C2EE24E0368}"/>
              </a:ext>
            </a:extLst>
          </p:cNvPr>
          <p:cNvPicPr>
            <a:picLocks noChangeAspect="1"/>
          </p:cNvPicPr>
          <p:nvPr/>
        </p:nvPicPr>
        <p:blipFill>
          <a:blip r:embed="rId10"/>
          <a:stretch>
            <a:fillRect/>
          </a:stretch>
        </p:blipFill>
        <p:spPr>
          <a:xfrm>
            <a:off x="315471" y="4514264"/>
            <a:ext cx="2310380" cy="924152"/>
          </a:xfrm>
          <a:prstGeom prst="rect">
            <a:avLst/>
          </a:prstGeom>
        </p:spPr>
      </p:pic>
      <p:pic>
        <p:nvPicPr>
          <p:cNvPr id="21" name="Picture 20" descr="Text&#10;&#10;Description automatically generated with medium confidence">
            <a:extLst>
              <a:ext uri="{FF2B5EF4-FFF2-40B4-BE49-F238E27FC236}">
                <a16:creationId xmlns:a16="http://schemas.microsoft.com/office/drawing/2014/main" id="{C8FBDD14-61BB-A970-E2A7-98A1304A5F7E}"/>
              </a:ext>
            </a:extLst>
          </p:cNvPr>
          <p:cNvPicPr>
            <a:picLocks noChangeAspect="1"/>
          </p:cNvPicPr>
          <p:nvPr/>
        </p:nvPicPr>
        <p:blipFill>
          <a:blip r:embed="rId11"/>
          <a:stretch>
            <a:fillRect/>
          </a:stretch>
        </p:blipFill>
        <p:spPr>
          <a:xfrm>
            <a:off x="141271" y="4844310"/>
            <a:ext cx="2652236" cy="1703342"/>
          </a:xfrm>
          <a:prstGeom prst="rect">
            <a:avLst/>
          </a:prstGeom>
        </p:spPr>
      </p:pic>
      <p:sp>
        <p:nvSpPr>
          <p:cNvPr id="24" name="TextBox 23">
            <a:extLst>
              <a:ext uri="{FF2B5EF4-FFF2-40B4-BE49-F238E27FC236}">
                <a16:creationId xmlns:a16="http://schemas.microsoft.com/office/drawing/2014/main" id="{F0418A39-FC04-6F8C-3BBA-65635740C09E}"/>
              </a:ext>
            </a:extLst>
          </p:cNvPr>
          <p:cNvSpPr txBox="1"/>
          <p:nvPr/>
        </p:nvSpPr>
        <p:spPr>
          <a:xfrm>
            <a:off x="3038796" y="1136715"/>
            <a:ext cx="7952555" cy="400110"/>
          </a:xfrm>
          <a:prstGeom prst="rect">
            <a:avLst/>
          </a:prstGeom>
          <a:noFill/>
        </p:spPr>
        <p:txBody>
          <a:bodyPr wrap="square" rtlCol="0">
            <a:spAutoFit/>
          </a:bodyPr>
          <a:lst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a:lstStyle>
          <a:p>
            <a:pPr algn="ctr" defTabSz="283373">
              <a:defRPr/>
            </a:pPr>
            <a:r>
              <a:rPr lang="en-US" sz="2000">
                <a:solidFill>
                  <a:srgbClr val="FF5639"/>
                </a:solidFill>
                <a:latin typeface="Montserrat Alternates" panose="00000500000000000000" pitchFamily="50" charset="0"/>
              </a:rPr>
              <a:t>          Work with a </a:t>
            </a:r>
            <a:r>
              <a:rPr lang="en-US" sz="2000" b="1">
                <a:solidFill>
                  <a:srgbClr val="C00000"/>
                </a:solidFill>
                <a:latin typeface="Montserrat Alternates" panose="00000500000000000000" pitchFamily="50" charset="0"/>
              </a:rPr>
              <a:t>PARTNER</a:t>
            </a:r>
            <a:r>
              <a:rPr lang="en-US" sz="2000">
                <a:solidFill>
                  <a:srgbClr val="FF5639"/>
                </a:solidFill>
                <a:latin typeface="Montserrat Alternates" panose="00000500000000000000" pitchFamily="50" charset="0"/>
              </a:rPr>
              <a:t>, not just a vendor.</a:t>
            </a:r>
          </a:p>
        </p:txBody>
      </p:sp>
      <p:pic>
        <p:nvPicPr>
          <p:cNvPr id="6" name="Picture 5" descr="Shape&#10;&#10;Description automatically generated">
            <a:extLst>
              <a:ext uri="{FF2B5EF4-FFF2-40B4-BE49-F238E27FC236}">
                <a16:creationId xmlns:a16="http://schemas.microsoft.com/office/drawing/2014/main" id="{4CC40CCB-EFEA-FCC1-1B98-408B6AD49DE5}"/>
              </a:ext>
            </a:extLst>
          </p:cNvPr>
          <p:cNvPicPr>
            <a:picLocks noChangeAspect="1"/>
          </p:cNvPicPr>
          <p:nvPr/>
        </p:nvPicPr>
        <p:blipFill>
          <a:blip r:embed="rId12"/>
          <a:stretch>
            <a:fillRect/>
          </a:stretch>
        </p:blipFill>
        <p:spPr>
          <a:xfrm>
            <a:off x="10822706" y="712224"/>
            <a:ext cx="1152066" cy="1162945"/>
          </a:xfrm>
          <a:prstGeom prst="rect">
            <a:avLst/>
          </a:prstGeom>
        </p:spPr>
      </p:pic>
      <p:sp>
        <p:nvSpPr>
          <p:cNvPr id="10" name="Rectangle 9">
            <a:extLst>
              <a:ext uri="{FF2B5EF4-FFF2-40B4-BE49-F238E27FC236}">
                <a16:creationId xmlns:a16="http://schemas.microsoft.com/office/drawing/2014/main" id="{800D7B28-BBDF-5C22-191A-27E0FD798A24}"/>
              </a:ext>
            </a:extLst>
          </p:cNvPr>
          <p:cNvSpPr>
            <a:spLocks noGrp="1" noRot="1" noMove="1" noResize="1" noEditPoints="1" noAdjustHandles="1" noChangeArrowheads="1" noChangeShapeType="1"/>
          </p:cNvSpPr>
          <p:nvPr/>
        </p:nvSpPr>
        <p:spPr>
          <a:xfrm>
            <a:off x="0" y="0"/>
            <a:ext cx="3038796" cy="617610"/>
          </a:xfrm>
          <a:prstGeom prst="rect">
            <a:avLst/>
          </a:prstGeom>
          <a:solidFill>
            <a:srgbClr val="FF563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F4F746B8-EEBA-1A8C-572B-4ADD1B2E8FD2}"/>
              </a:ext>
            </a:extLst>
          </p:cNvPr>
          <p:cNvSpPr/>
          <p:nvPr/>
        </p:nvSpPr>
        <p:spPr>
          <a:xfrm>
            <a:off x="-1" y="-401"/>
            <a:ext cx="3040945" cy="620613"/>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6" descr="A picture containing icon&#10;&#10;Description automatically generated">
            <a:extLst>
              <a:ext uri="{FF2B5EF4-FFF2-40B4-BE49-F238E27FC236}">
                <a16:creationId xmlns:a16="http://schemas.microsoft.com/office/drawing/2014/main" id="{CC9B33D0-27CD-FC68-230A-6B36C9250B49}"/>
              </a:ext>
            </a:extLst>
          </p:cNvPr>
          <p:cNvPicPr>
            <a:picLocks noChangeAspect="1"/>
          </p:cNvPicPr>
          <p:nvPr/>
        </p:nvPicPr>
        <p:blipFill>
          <a:blip r:embed="rId13"/>
          <a:stretch>
            <a:fillRect/>
          </a:stretch>
        </p:blipFill>
        <p:spPr>
          <a:xfrm>
            <a:off x="547688" y="4105624"/>
            <a:ext cx="1952625" cy="523875"/>
          </a:xfrm>
          <a:prstGeom prst="rect">
            <a:avLst/>
          </a:prstGeom>
        </p:spPr>
      </p:pic>
      <p:pic>
        <p:nvPicPr>
          <p:cNvPr id="2050" name="Picture 26" descr="Logo, company name&#10;&#10;Description automatically generated">
            <a:extLst>
              <a:ext uri="{FF2B5EF4-FFF2-40B4-BE49-F238E27FC236}">
                <a16:creationId xmlns:a16="http://schemas.microsoft.com/office/drawing/2014/main" id="{810BB32A-81C7-A7AF-BCB2-977E5185D0A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6388" y="5993020"/>
            <a:ext cx="2084394" cy="687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321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childTnLst>
                                </p:cTn>
                              </p:par>
                            </p:childTnLst>
                          </p:cTn>
                        </p:par>
                        <p:par>
                          <p:cTn id="8" fill="hold">
                            <p:stCondLst>
                              <p:cond delay="2000"/>
                            </p:stCondLst>
                            <p:childTnLst>
                              <p:par>
                                <p:cTn id="9" presetID="26" presetClass="emph" presetSubtype="0" fill="hold" grpId="1" nodeType="afterEffect">
                                  <p:stCondLst>
                                    <p:cond delay="250"/>
                                  </p:stCondLst>
                                  <p:childTnLst>
                                    <p:animEffect transition="out" filter="fade">
                                      <p:cBhvr>
                                        <p:cTn id="10" dur="500" tmFilter="0, 0; .2, .5; .8, .5; 1, 0"/>
                                        <p:tgtEl>
                                          <p:spTgt spid="24"/>
                                        </p:tgtEl>
                                      </p:cBhvr>
                                    </p:animEffect>
                                    <p:animScale>
                                      <p:cBhvr>
                                        <p:cTn id="11" dur="250" autoRev="1" fill="hold"/>
                                        <p:tgtEl>
                                          <p:spTgt spid="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440CE4E-D758-DA04-B330-BD87946BF285}"/>
              </a:ext>
            </a:extLst>
          </p:cNvPr>
          <p:cNvSpPr/>
          <p:nvPr/>
        </p:nvSpPr>
        <p:spPr>
          <a:xfrm>
            <a:off x="3176" y="609600"/>
            <a:ext cx="10415147" cy="1358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196C0B-D695-C0A6-5345-FFEA5210B88F}"/>
              </a:ext>
            </a:extLst>
          </p:cNvPr>
          <p:cNvSpPr>
            <a:spLocks noGrp="1"/>
          </p:cNvSpPr>
          <p:nvPr>
            <p:ph type="title"/>
          </p:nvPr>
        </p:nvSpPr>
        <p:spPr/>
        <p:txBody>
          <a:bodyPr/>
          <a:lstStyle/>
          <a:p>
            <a:r>
              <a:rPr lang="en-US"/>
              <a:t>Why should AWDS be your Partner of choice?</a:t>
            </a:r>
          </a:p>
        </p:txBody>
      </p:sp>
      <p:sp>
        <p:nvSpPr>
          <p:cNvPr id="7" name="TextBox 6">
            <a:extLst>
              <a:ext uri="{FF2B5EF4-FFF2-40B4-BE49-F238E27FC236}">
                <a16:creationId xmlns:a16="http://schemas.microsoft.com/office/drawing/2014/main" id="{FAF5E29F-B901-6E6B-278C-A317FE4E96FB}"/>
              </a:ext>
            </a:extLst>
          </p:cNvPr>
          <p:cNvSpPr txBox="1"/>
          <p:nvPr/>
        </p:nvSpPr>
        <p:spPr>
          <a:xfrm>
            <a:off x="1373789" y="103914"/>
            <a:ext cx="4722211" cy="369332"/>
          </a:xfrm>
          <a:prstGeom prst="rect">
            <a:avLst/>
          </a:prstGeom>
          <a:noFill/>
        </p:spPr>
        <p:txBody>
          <a:bodyPr wrap="square" rtlCol="0">
            <a:spAutoFit/>
          </a:bodyPr>
          <a:lstStyle/>
          <a:p>
            <a:pPr algn="ctr"/>
            <a:r>
              <a:rPr lang="en-US" dirty="0">
                <a:solidFill>
                  <a:srgbClr val="FF5639"/>
                </a:solidFill>
                <a:latin typeface="Montserrat Black" panose="00000A00000000000000" pitchFamily="50" charset="0"/>
              </a:rPr>
              <a:t>Teamwork Makes The Dream Work</a:t>
            </a:r>
          </a:p>
        </p:txBody>
      </p:sp>
      <p:sp>
        <p:nvSpPr>
          <p:cNvPr id="8" name="Text Placeholder 2">
            <a:extLst>
              <a:ext uri="{FF2B5EF4-FFF2-40B4-BE49-F238E27FC236}">
                <a16:creationId xmlns:a16="http://schemas.microsoft.com/office/drawing/2014/main" id="{F019F663-DF09-EC2C-1747-34DC91128B26}"/>
              </a:ext>
            </a:extLst>
          </p:cNvPr>
          <p:cNvSpPr txBox="1">
            <a:spLocks/>
          </p:cNvSpPr>
          <p:nvPr/>
        </p:nvSpPr>
        <p:spPr>
          <a:xfrm>
            <a:off x="6006548" y="154705"/>
            <a:ext cx="4919568" cy="2677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lgn="ctr">
              <a:buNone/>
            </a:pPr>
            <a:r>
              <a:rPr lang="en-US" sz="1600" b="1" dirty="0">
                <a:solidFill>
                  <a:srgbClr val="FF5639"/>
                </a:solidFill>
                <a:latin typeface="Montserrat" panose="00000500000000000000" pitchFamily="50" charset="0"/>
              </a:rPr>
              <a:t>Let’s find and close more business together! </a:t>
            </a:r>
          </a:p>
        </p:txBody>
      </p:sp>
      <p:graphicFrame>
        <p:nvGraphicFramePr>
          <p:cNvPr id="4" name="Diagram 3">
            <a:extLst>
              <a:ext uri="{FF2B5EF4-FFF2-40B4-BE49-F238E27FC236}">
                <a16:creationId xmlns:a16="http://schemas.microsoft.com/office/drawing/2014/main" id="{8DADB1E8-31BC-E4DD-E691-A7336B69C8AF}"/>
              </a:ext>
            </a:extLst>
          </p:cNvPr>
          <p:cNvGraphicFramePr/>
          <p:nvPr>
            <p:extLst>
              <p:ext uri="{D42A27DB-BD31-4B8C-83A1-F6EECF244321}">
                <p14:modId xmlns:p14="http://schemas.microsoft.com/office/powerpoint/2010/main" val="3027354229"/>
              </p:ext>
            </p:extLst>
          </p:nvPr>
        </p:nvGraphicFramePr>
        <p:xfrm>
          <a:off x="6330122" y="2717133"/>
          <a:ext cx="5655586" cy="37641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0" name="Diagram 9">
            <a:extLst>
              <a:ext uri="{FF2B5EF4-FFF2-40B4-BE49-F238E27FC236}">
                <a16:creationId xmlns:a16="http://schemas.microsoft.com/office/drawing/2014/main" id="{5FB9434E-3F71-C383-599A-0AB42754F584}"/>
              </a:ext>
            </a:extLst>
          </p:cNvPr>
          <p:cNvGraphicFramePr/>
          <p:nvPr>
            <p:extLst>
              <p:ext uri="{D42A27DB-BD31-4B8C-83A1-F6EECF244321}">
                <p14:modId xmlns:p14="http://schemas.microsoft.com/office/powerpoint/2010/main" val="3242320946"/>
              </p:ext>
            </p:extLst>
          </p:nvPr>
        </p:nvGraphicFramePr>
        <p:xfrm>
          <a:off x="780774" y="2347595"/>
          <a:ext cx="5549348" cy="422217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3" name="Picture 12" descr="Shape&#10;&#10;Description automatically generated">
            <a:extLst>
              <a:ext uri="{FF2B5EF4-FFF2-40B4-BE49-F238E27FC236}">
                <a16:creationId xmlns:a16="http://schemas.microsoft.com/office/drawing/2014/main" id="{7EFFF977-819A-166D-07D7-B3318710DE90}"/>
              </a:ext>
            </a:extLst>
          </p:cNvPr>
          <p:cNvPicPr>
            <a:picLocks noChangeAspect="1"/>
          </p:cNvPicPr>
          <p:nvPr/>
        </p:nvPicPr>
        <p:blipFill>
          <a:blip r:embed="rId12"/>
          <a:stretch>
            <a:fillRect/>
          </a:stretch>
        </p:blipFill>
        <p:spPr>
          <a:xfrm>
            <a:off x="10822706" y="712224"/>
            <a:ext cx="1152066" cy="1162945"/>
          </a:xfrm>
          <a:prstGeom prst="rect">
            <a:avLst/>
          </a:prstGeom>
        </p:spPr>
      </p:pic>
      <p:sp>
        <p:nvSpPr>
          <p:cNvPr id="14" name="TextBox 13">
            <a:extLst>
              <a:ext uri="{FF2B5EF4-FFF2-40B4-BE49-F238E27FC236}">
                <a16:creationId xmlns:a16="http://schemas.microsoft.com/office/drawing/2014/main" id="{CADAE97B-6D5A-6D63-4079-7015E7737479}"/>
              </a:ext>
            </a:extLst>
          </p:cNvPr>
          <p:cNvSpPr txBox="1"/>
          <p:nvPr/>
        </p:nvSpPr>
        <p:spPr>
          <a:xfrm>
            <a:off x="800632" y="2125750"/>
            <a:ext cx="5295368"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Expands Your Sales Efforts</a:t>
            </a:r>
          </a:p>
        </p:txBody>
      </p:sp>
      <p:sp>
        <p:nvSpPr>
          <p:cNvPr id="15" name="TextBox 14">
            <a:extLst>
              <a:ext uri="{FF2B5EF4-FFF2-40B4-BE49-F238E27FC236}">
                <a16:creationId xmlns:a16="http://schemas.microsoft.com/office/drawing/2014/main" id="{F4935F8B-E275-D9FC-9918-FBC1B71F0E50}"/>
              </a:ext>
            </a:extLst>
          </p:cNvPr>
          <p:cNvSpPr txBox="1"/>
          <p:nvPr/>
        </p:nvSpPr>
        <p:spPr>
          <a:xfrm>
            <a:off x="6510231" y="2125750"/>
            <a:ext cx="5295368"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Let Us Do The Heavy Lifting</a:t>
            </a:r>
          </a:p>
        </p:txBody>
      </p:sp>
    </p:spTree>
    <p:extLst>
      <p:ext uri="{BB962C8B-B14F-4D97-AF65-F5344CB8AC3E}">
        <p14:creationId xmlns:p14="http://schemas.microsoft.com/office/powerpoint/2010/main" val="1344802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649378D-0C38-C41A-7D7B-E74A9502072E}"/>
              </a:ext>
            </a:extLst>
          </p:cNvPr>
          <p:cNvSpPr/>
          <p:nvPr/>
        </p:nvSpPr>
        <p:spPr>
          <a:xfrm>
            <a:off x="3176" y="609600"/>
            <a:ext cx="10424875" cy="13589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C499E1-F84A-4EC5-37BC-B096A45F4351}"/>
              </a:ext>
            </a:extLst>
          </p:cNvPr>
          <p:cNvSpPr>
            <a:spLocks noGrp="1"/>
          </p:cNvSpPr>
          <p:nvPr>
            <p:ph type="title"/>
          </p:nvPr>
        </p:nvSpPr>
        <p:spPr/>
        <p:txBody>
          <a:bodyPr/>
          <a:lstStyle/>
          <a:p>
            <a:r>
              <a:rPr lang="en-US"/>
              <a:t>We’ve seen and done it all! </a:t>
            </a:r>
          </a:p>
        </p:txBody>
      </p:sp>
      <p:graphicFrame>
        <p:nvGraphicFramePr>
          <p:cNvPr id="4" name="Table 3">
            <a:extLst>
              <a:ext uri="{FF2B5EF4-FFF2-40B4-BE49-F238E27FC236}">
                <a16:creationId xmlns:a16="http://schemas.microsoft.com/office/drawing/2014/main" id="{51AE1C59-E16A-ED5A-77A0-A7CF92E8A968}"/>
              </a:ext>
            </a:extLst>
          </p:cNvPr>
          <p:cNvGraphicFramePr>
            <a:graphicFrameLocks noGrp="1"/>
          </p:cNvGraphicFramePr>
          <p:nvPr>
            <p:extLst>
              <p:ext uri="{D42A27DB-BD31-4B8C-83A1-F6EECF244321}">
                <p14:modId xmlns:p14="http://schemas.microsoft.com/office/powerpoint/2010/main" val="4154952010"/>
              </p:ext>
            </p:extLst>
          </p:nvPr>
        </p:nvGraphicFramePr>
        <p:xfrm>
          <a:off x="680321" y="2303584"/>
          <a:ext cx="10767264" cy="4202721"/>
        </p:xfrm>
        <a:graphic>
          <a:graphicData uri="http://schemas.openxmlformats.org/drawingml/2006/table">
            <a:tbl>
              <a:tblPr>
                <a:effectLst>
                  <a:outerShdw blurRad="50800" dist="38100" dir="2700000" algn="tl" rotWithShape="0">
                    <a:prstClr val="black">
                      <a:alpha val="40000"/>
                    </a:prstClr>
                  </a:outerShdw>
                </a:effectLst>
                <a:tableStyleId>{E8B1032C-EA38-4F05-BA0D-38AFFFC7BED3}</a:tableStyleId>
              </a:tblPr>
              <a:tblGrid>
                <a:gridCol w="1794544">
                  <a:extLst>
                    <a:ext uri="{9D8B030D-6E8A-4147-A177-3AD203B41FA5}">
                      <a16:colId xmlns:a16="http://schemas.microsoft.com/office/drawing/2014/main" val="1173992025"/>
                    </a:ext>
                  </a:extLst>
                </a:gridCol>
                <a:gridCol w="1794544">
                  <a:extLst>
                    <a:ext uri="{9D8B030D-6E8A-4147-A177-3AD203B41FA5}">
                      <a16:colId xmlns:a16="http://schemas.microsoft.com/office/drawing/2014/main" val="115202853"/>
                    </a:ext>
                  </a:extLst>
                </a:gridCol>
                <a:gridCol w="1794544">
                  <a:extLst>
                    <a:ext uri="{9D8B030D-6E8A-4147-A177-3AD203B41FA5}">
                      <a16:colId xmlns:a16="http://schemas.microsoft.com/office/drawing/2014/main" val="1010693434"/>
                    </a:ext>
                  </a:extLst>
                </a:gridCol>
                <a:gridCol w="1794544">
                  <a:extLst>
                    <a:ext uri="{9D8B030D-6E8A-4147-A177-3AD203B41FA5}">
                      <a16:colId xmlns:a16="http://schemas.microsoft.com/office/drawing/2014/main" val="608292439"/>
                    </a:ext>
                  </a:extLst>
                </a:gridCol>
                <a:gridCol w="1794544">
                  <a:extLst>
                    <a:ext uri="{9D8B030D-6E8A-4147-A177-3AD203B41FA5}">
                      <a16:colId xmlns:a16="http://schemas.microsoft.com/office/drawing/2014/main" val="1007882540"/>
                    </a:ext>
                  </a:extLst>
                </a:gridCol>
                <a:gridCol w="1794544">
                  <a:extLst>
                    <a:ext uri="{9D8B030D-6E8A-4147-A177-3AD203B41FA5}">
                      <a16:colId xmlns:a16="http://schemas.microsoft.com/office/drawing/2014/main" val="1136644251"/>
                    </a:ext>
                  </a:extLst>
                </a:gridCol>
              </a:tblGrid>
              <a:tr h="903828">
                <a:tc>
                  <a:txBody>
                    <a:bodyPr/>
                    <a:lstStyle/>
                    <a:p>
                      <a:pPr algn="ctr"/>
                      <a:r>
                        <a:rPr lang="en-ZA" sz="1600" b="1">
                          <a:solidFill>
                            <a:srgbClr val="FFFFFF"/>
                          </a:solidFill>
                        </a:rPr>
                        <a:t>Smart Home &amp; Smart Building/City</a:t>
                      </a:r>
                    </a:p>
                  </a:txBody>
                  <a:tcPr marL="56674" marR="56674" marT="28337" marB="2833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ZA" sz="1600" b="1">
                          <a:solidFill>
                            <a:srgbClr val="FFFFFF"/>
                          </a:solidFill>
                        </a:rPr>
                        <a:t>Branch Primary/ Failover</a:t>
                      </a:r>
                    </a:p>
                  </a:txBody>
                  <a:tcPr marL="56674" marR="56674" marT="28337" marB="2833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ZA" sz="1600" b="1">
                          <a:solidFill>
                            <a:srgbClr val="FFFFFF"/>
                          </a:solidFill>
                        </a:rPr>
                        <a:t>Remote Connectivity</a:t>
                      </a:r>
                    </a:p>
                  </a:txBody>
                  <a:tcPr marL="56674" marR="56674" marT="28337" marB="2833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ZA" sz="1600" b="1">
                          <a:solidFill>
                            <a:srgbClr val="FFFFFF"/>
                          </a:solidFill>
                        </a:rPr>
                        <a:t>Digital Signage</a:t>
                      </a:r>
                    </a:p>
                  </a:txBody>
                  <a:tcPr marL="56674" marR="56674" marT="28337" marB="2833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ZA" sz="1600" b="1">
                          <a:solidFill>
                            <a:srgbClr val="FFFFFF"/>
                          </a:solidFill>
                        </a:rPr>
                        <a:t>Generator Manufactures</a:t>
                      </a:r>
                    </a:p>
                  </a:txBody>
                  <a:tcPr marL="56674" marR="56674" marT="28337" marB="2833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ZA" sz="1600" b="1" dirty="0">
                          <a:solidFill>
                            <a:srgbClr val="FFFFFF"/>
                          </a:solidFill>
                        </a:rPr>
                        <a:t>Financial Services</a:t>
                      </a:r>
                    </a:p>
                  </a:txBody>
                  <a:tcPr marL="56674" marR="56674" marT="28337" marB="2833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583495943"/>
                  </a:ext>
                </a:extLst>
              </a:tr>
              <a:tr h="798355">
                <a:tc>
                  <a:txBody>
                    <a:bodyPr/>
                    <a:lstStyle/>
                    <a:p>
                      <a:pPr algn="ctr"/>
                      <a:r>
                        <a:rPr lang="en-ZA" sz="1600" b="1">
                          <a:solidFill>
                            <a:srgbClr val="FFFFFF"/>
                          </a:solidFill>
                        </a:rPr>
                        <a:t>SOHO/</a:t>
                      </a:r>
                    </a:p>
                    <a:p>
                      <a:pPr algn="ctr"/>
                      <a:r>
                        <a:rPr lang="en-ZA" sz="1600" b="1">
                          <a:solidFill>
                            <a:srgbClr val="FFFFFF"/>
                          </a:solidFill>
                        </a:rPr>
                        <a:t>Remote Learning</a:t>
                      </a:r>
                    </a:p>
                  </a:txBody>
                  <a:tcPr marL="56674" marR="56674" marT="28337" marB="2833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ZA" sz="1600" b="1">
                          <a:solidFill>
                            <a:srgbClr val="FFFFFF"/>
                          </a:solidFill>
                        </a:rPr>
                        <a:t>M2M/IoT</a:t>
                      </a:r>
                    </a:p>
                  </a:txBody>
                  <a:tcPr marL="56674" marR="56674" marT="28337" marB="2833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ZA" sz="1600" b="1">
                          <a:solidFill>
                            <a:srgbClr val="FFFFFF"/>
                          </a:solidFill>
                        </a:rPr>
                        <a:t>Day 1 Connectivity</a:t>
                      </a:r>
                    </a:p>
                  </a:txBody>
                  <a:tcPr marL="56674" marR="56674" marT="28337" marB="2833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ZA" sz="1600" b="1">
                          <a:solidFill>
                            <a:srgbClr val="FFFFFF"/>
                          </a:solidFill>
                        </a:rPr>
                        <a:t>Drones</a:t>
                      </a:r>
                    </a:p>
                  </a:txBody>
                  <a:tcPr marL="56674" marR="56674" marT="28337" marB="2833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ZA" sz="1600" b="1">
                          <a:solidFill>
                            <a:srgbClr val="FFFFFF"/>
                          </a:solidFill>
                        </a:rPr>
                        <a:t>DAS Providers</a:t>
                      </a:r>
                    </a:p>
                  </a:txBody>
                  <a:tcPr marL="56674" marR="56674" marT="28337" marB="2833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ZA" sz="1600" b="1">
                          <a:solidFill>
                            <a:srgbClr val="FFFFFF"/>
                          </a:solidFill>
                        </a:rPr>
                        <a:t>Ride Share</a:t>
                      </a:r>
                    </a:p>
                  </a:txBody>
                  <a:tcPr marL="56674" marR="56674" marT="28337" marB="2833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2912132828"/>
                  </a:ext>
                </a:extLst>
              </a:tr>
              <a:tr h="903828">
                <a:tc>
                  <a:txBody>
                    <a:bodyPr/>
                    <a:lstStyle/>
                    <a:p>
                      <a:pPr algn="ctr"/>
                      <a:r>
                        <a:rPr lang="en-ZA" sz="1600" b="1" dirty="0">
                          <a:solidFill>
                            <a:srgbClr val="FFFFFF"/>
                          </a:solidFill>
                        </a:rPr>
                        <a:t>Media Broadcasting/ Streaming</a:t>
                      </a:r>
                    </a:p>
                  </a:txBody>
                  <a:tcPr marL="56674" marR="56674" marT="28337" marB="2833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ZA" sz="1600" b="1" dirty="0">
                          <a:solidFill>
                            <a:srgbClr val="FFFFFF"/>
                          </a:solidFill>
                        </a:rPr>
                        <a:t>Security/ Surveillance</a:t>
                      </a:r>
                    </a:p>
                  </a:txBody>
                  <a:tcPr marL="56674" marR="56674" marT="28337" marB="2833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ZA" sz="1600" b="1" dirty="0">
                          <a:solidFill>
                            <a:srgbClr val="FFFFFF"/>
                          </a:solidFill>
                        </a:rPr>
                        <a:t>Construction Site</a:t>
                      </a:r>
                    </a:p>
                  </a:txBody>
                  <a:tcPr marL="56674" marR="56674" marT="28337" marB="2833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ZA" sz="1600" b="1" dirty="0">
                          <a:solidFill>
                            <a:srgbClr val="FFFFFF"/>
                          </a:solidFill>
                        </a:rPr>
                        <a:t>Maritime Connectivity</a:t>
                      </a:r>
                    </a:p>
                  </a:txBody>
                  <a:tcPr marL="56674" marR="56674" marT="28337" marB="2833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ZA" sz="1600" b="1">
                          <a:solidFill>
                            <a:srgbClr val="FFFFFF"/>
                          </a:solidFill>
                        </a:rPr>
                        <a:t>School Bus Wi-Fi</a:t>
                      </a:r>
                    </a:p>
                  </a:txBody>
                  <a:tcPr marL="56674" marR="56674" marT="28337" marB="2833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ZA" sz="1600" b="1">
                          <a:solidFill>
                            <a:srgbClr val="FFFFFF"/>
                          </a:solidFill>
                        </a:rPr>
                        <a:t>Work From Home</a:t>
                      </a:r>
                    </a:p>
                  </a:txBody>
                  <a:tcPr marL="56674" marR="56674" marT="28337" marB="2833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094300830"/>
                  </a:ext>
                </a:extLst>
              </a:tr>
              <a:tr h="798355">
                <a:tc>
                  <a:txBody>
                    <a:bodyPr/>
                    <a:lstStyle/>
                    <a:p>
                      <a:pPr algn="ctr"/>
                      <a:r>
                        <a:rPr lang="en-ZA" sz="1600" b="1" dirty="0">
                          <a:solidFill>
                            <a:srgbClr val="FFFFFF"/>
                          </a:solidFill>
                          <a:effectLst/>
                        </a:rPr>
                        <a:t>Public Safety</a:t>
                      </a:r>
                    </a:p>
                  </a:txBody>
                  <a:tcPr marL="56674" marR="56674" marT="28337" marB="2833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ZA" sz="1600" b="1" dirty="0">
                          <a:solidFill>
                            <a:srgbClr val="FFFFFF"/>
                          </a:solidFill>
                        </a:rPr>
                        <a:t>Hospitality</a:t>
                      </a:r>
                    </a:p>
                  </a:txBody>
                  <a:tcPr marL="56674" marR="56674" marT="28337" marB="2833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ZA" sz="1600" b="1" dirty="0">
                          <a:solidFill>
                            <a:srgbClr val="FFFFFF"/>
                          </a:solidFill>
                        </a:rPr>
                        <a:t>Warehouse Automation</a:t>
                      </a:r>
                    </a:p>
                  </a:txBody>
                  <a:tcPr marL="56674" marR="56674" marT="28337" marB="2833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ZA" sz="1600" b="1">
                          <a:solidFill>
                            <a:srgbClr val="FFFFFF"/>
                          </a:solidFill>
                        </a:rPr>
                        <a:t>Food Trucks</a:t>
                      </a:r>
                    </a:p>
                  </a:txBody>
                  <a:tcPr marL="56674" marR="56674" marT="28337" marB="2833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ZA" sz="1600" b="1" dirty="0">
                          <a:solidFill>
                            <a:srgbClr val="FFFFFF"/>
                          </a:solidFill>
                        </a:rPr>
                        <a:t>Artificial Intelligence</a:t>
                      </a:r>
                    </a:p>
                  </a:txBody>
                  <a:tcPr marL="56674" marR="56674" marT="28337" marB="2833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ZA" sz="1600" b="1" dirty="0">
                          <a:solidFill>
                            <a:srgbClr val="FFFFFF"/>
                          </a:solidFill>
                        </a:rPr>
                        <a:t>Restaurants</a:t>
                      </a:r>
                    </a:p>
                  </a:txBody>
                  <a:tcPr marL="56674" marR="56674" marT="28337" marB="2833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687728417"/>
                  </a:ext>
                </a:extLst>
              </a:tr>
              <a:tr h="798355">
                <a:tc>
                  <a:txBody>
                    <a:bodyPr/>
                    <a:lstStyle/>
                    <a:p>
                      <a:pPr algn="ctr"/>
                      <a:r>
                        <a:rPr lang="en-ZA" sz="1600" b="1">
                          <a:solidFill>
                            <a:srgbClr val="FFFFFF"/>
                          </a:solidFill>
                        </a:rPr>
                        <a:t>Kiosk/ATM/</a:t>
                      </a:r>
                    </a:p>
                    <a:p>
                      <a:pPr algn="ctr"/>
                      <a:r>
                        <a:rPr lang="en-ZA" sz="1600" b="1">
                          <a:solidFill>
                            <a:srgbClr val="FFFFFF"/>
                          </a:solidFill>
                        </a:rPr>
                        <a:t>POS</a:t>
                      </a:r>
                    </a:p>
                  </a:txBody>
                  <a:tcPr marL="56674" marR="56674" marT="28337" marB="2833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ZA" sz="1600" b="1">
                          <a:solidFill>
                            <a:srgbClr val="FFFFFF"/>
                          </a:solidFill>
                        </a:rPr>
                        <a:t>Retail / Multi-Unit Franchise </a:t>
                      </a:r>
                    </a:p>
                  </a:txBody>
                  <a:tcPr marL="56674" marR="56674" marT="28337" marB="2833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ZA" sz="1600" b="1" dirty="0">
                          <a:solidFill>
                            <a:srgbClr val="FFFFFF"/>
                          </a:solidFill>
                        </a:rPr>
                        <a:t>Public Transit</a:t>
                      </a:r>
                    </a:p>
                  </a:txBody>
                  <a:tcPr marL="56674" marR="56674" marT="28337" marB="2833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ZA" sz="1600" b="1">
                          <a:solidFill>
                            <a:srgbClr val="FFFFFF"/>
                          </a:solidFill>
                        </a:rPr>
                        <a:t>Smart Lockers</a:t>
                      </a:r>
                    </a:p>
                  </a:txBody>
                  <a:tcPr marL="56674" marR="56674" marT="28337" marB="2833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ZA" sz="1600" b="1" dirty="0">
                          <a:solidFill>
                            <a:srgbClr val="FFFFFF"/>
                          </a:solidFill>
                          <a:effectLst/>
                        </a:rPr>
                        <a:t>Healthcare</a:t>
                      </a:r>
                    </a:p>
                  </a:txBody>
                  <a:tcPr marL="56674" marR="56674" marT="28337" marB="2833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r>
                        <a:rPr lang="en-ZA" sz="1600" b="1" dirty="0">
                          <a:solidFill>
                            <a:srgbClr val="FFFFFF"/>
                          </a:solidFill>
                        </a:rPr>
                        <a:t>5G Solutions</a:t>
                      </a:r>
                    </a:p>
                  </a:txBody>
                  <a:tcPr marL="56674" marR="56674" marT="28337" marB="28337"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3857078208"/>
                  </a:ext>
                </a:extLst>
              </a:tr>
            </a:tbl>
          </a:graphicData>
        </a:graphic>
      </p:graphicFrame>
      <p:pic>
        <p:nvPicPr>
          <p:cNvPr id="3" name="Picture 2" descr="Shape&#10;&#10;Description automatically generated">
            <a:extLst>
              <a:ext uri="{FF2B5EF4-FFF2-40B4-BE49-F238E27FC236}">
                <a16:creationId xmlns:a16="http://schemas.microsoft.com/office/drawing/2014/main" id="{18766593-06D2-A6A3-97F9-C902BF09102F}"/>
              </a:ext>
            </a:extLst>
          </p:cNvPr>
          <p:cNvPicPr>
            <a:picLocks noChangeAspect="1"/>
          </p:cNvPicPr>
          <p:nvPr/>
        </p:nvPicPr>
        <p:blipFill>
          <a:blip r:embed="rId2"/>
          <a:stretch>
            <a:fillRect/>
          </a:stretch>
        </p:blipFill>
        <p:spPr>
          <a:xfrm>
            <a:off x="10822706" y="712224"/>
            <a:ext cx="1152066" cy="1162945"/>
          </a:xfrm>
          <a:prstGeom prst="rect">
            <a:avLst/>
          </a:prstGeom>
        </p:spPr>
      </p:pic>
    </p:spTree>
    <p:extLst>
      <p:ext uri="{BB962C8B-B14F-4D97-AF65-F5344CB8AC3E}">
        <p14:creationId xmlns:p14="http://schemas.microsoft.com/office/powerpoint/2010/main" val="1409116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93A193CE-976B-7F29-2322-75DAF8A87817}"/>
              </a:ext>
            </a:extLst>
          </p:cNvPr>
          <p:cNvSpPr/>
          <p:nvPr/>
        </p:nvSpPr>
        <p:spPr>
          <a:xfrm>
            <a:off x="6273544" y="0"/>
            <a:ext cx="5943600" cy="6858000"/>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8E20316-57B1-9770-8514-DCB4C22C17F1}"/>
              </a:ext>
            </a:extLst>
          </p:cNvPr>
          <p:cNvSpPr/>
          <p:nvPr/>
        </p:nvSpPr>
        <p:spPr>
          <a:xfrm>
            <a:off x="3177" y="609600"/>
            <a:ext cx="4952874" cy="13589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ECBE79-641F-2EE0-F9A9-168C0CADDBDB}"/>
              </a:ext>
            </a:extLst>
          </p:cNvPr>
          <p:cNvSpPr>
            <a:spLocks noGrp="1"/>
          </p:cNvSpPr>
          <p:nvPr>
            <p:ph type="title"/>
          </p:nvPr>
        </p:nvSpPr>
        <p:spPr>
          <a:xfrm>
            <a:off x="377073" y="753228"/>
            <a:ext cx="4439372" cy="1080938"/>
          </a:xfrm>
        </p:spPr>
        <p:txBody>
          <a:bodyPr>
            <a:normAutofit/>
          </a:bodyPr>
          <a:lstStyle/>
          <a:p>
            <a:r>
              <a:rPr lang="en-US" sz="2800" dirty="0"/>
              <a:t>AWDS </a:t>
            </a:r>
            <a:br>
              <a:rPr lang="en-US" sz="2800" dirty="0"/>
            </a:br>
            <a:r>
              <a:rPr lang="en-US" sz="2800" dirty="0"/>
              <a:t>Booster Solution</a:t>
            </a:r>
          </a:p>
        </p:txBody>
      </p:sp>
      <p:graphicFrame>
        <p:nvGraphicFramePr>
          <p:cNvPr id="17" name="Content Placeholder 2">
            <a:extLst>
              <a:ext uri="{FF2B5EF4-FFF2-40B4-BE49-F238E27FC236}">
                <a16:creationId xmlns:a16="http://schemas.microsoft.com/office/drawing/2014/main" id="{D884EB77-1578-CE44-521C-55C3950FB88B}"/>
              </a:ext>
            </a:extLst>
          </p:cNvPr>
          <p:cNvGraphicFramePr>
            <a:graphicFrameLocks noGrp="1"/>
          </p:cNvGraphicFramePr>
          <p:nvPr>
            <p:ph idx="1"/>
            <p:extLst>
              <p:ext uri="{D42A27DB-BD31-4B8C-83A1-F6EECF244321}">
                <p14:modId xmlns:p14="http://schemas.microsoft.com/office/powerpoint/2010/main" val="4062104976"/>
              </p:ext>
            </p:extLst>
          </p:nvPr>
        </p:nvGraphicFramePr>
        <p:xfrm>
          <a:off x="97538" y="2313656"/>
          <a:ext cx="5790990" cy="41997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AutoShape 4">
            <a:extLst>
              <a:ext uri="{FF2B5EF4-FFF2-40B4-BE49-F238E27FC236}">
                <a16:creationId xmlns:a16="http://schemas.microsoft.com/office/drawing/2014/main" id="{F0C23E48-AE1B-DC47-38DA-8F504250B6E5}"/>
              </a:ext>
            </a:extLst>
          </p:cNvPr>
          <p:cNvSpPr>
            <a:spLocks noChangeAspect="1" noChangeArrowheads="1"/>
          </p:cNvSpPr>
          <p:nvPr/>
        </p:nvSpPr>
        <p:spPr bwMode="auto">
          <a:xfrm>
            <a:off x="6614159" y="3130730"/>
            <a:ext cx="3557451" cy="35574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8" descr="WilsonAmplifers Logo">
            <a:extLst>
              <a:ext uri="{FF2B5EF4-FFF2-40B4-BE49-F238E27FC236}">
                <a16:creationId xmlns:a16="http://schemas.microsoft.com/office/drawing/2014/main" id="{000D3CC1-29C3-5049-9554-1EB571E11EC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9" name="Picture 18" descr="A logo with blue and grey letters&#10;&#10;Description automatically generated">
            <a:extLst>
              <a:ext uri="{FF2B5EF4-FFF2-40B4-BE49-F238E27FC236}">
                <a16:creationId xmlns:a16="http://schemas.microsoft.com/office/drawing/2014/main" id="{4A2052E2-1062-9047-EC8C-3CFA2C03F24F}"/>
              </a:ext>
            </a:extLst>
          </p:cNvPr>
          <p:cNvPicPr>
            <a:picLocks noChangeAspect="1"/>
          </p:cNvPicPr>
          <p:nvPr/>
        </p:nvPicPr>
        <p:blipFill>
          <a:blip r:embed="rId7"/>
          <a:stretch>
            <a:fillRect/>
          </a:stretch>
        </p:blipFill>
        <p:spPr>
          <a:xfrm>
            <a:off x="7239661" y="609600"/>
            <a:ext cx="3948176" cy="1204623"/>
          </a:xfrm>
          <a:prstGeom prst="rect">
            <a:avLst/>
          </a:prstGeom>
        </p:spPr>
      </p:pic>
      <p:pic>
        <p:nvPicPr>
          <p:cNvPr id="1036" name="Picture 12" descr="Wilson Pro - Arrow Wire &amp; Cable">
            <a:extLst>
              <a:ext uri="{FF2B5EF4-FFF2-40B4-BE49-F238E27FC236}">
                <a16:creationId xmlns:a16="http://schemas.microsoft.com/office/drawing/2014/main" id="{133B2247-2219-0EF7-8171-881B5A9F9CC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31894" y="4295505"/>
            <a:ext cx="4048265" cy="2217862"/>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D25A64A2-FD79-9F50-DC9B-E9A39364AB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60937" y="2936962"/>
            <a:ext cx="3826900" cy="81847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A red triangle with black text&#10;&#10;Description automatically generated">
            <a:extLst>
              <a:ext uri="{FF2B5EF4-FFF2-40B4-BE49-F238E27FC236}">
                <a16:creationId xmlns:a16="http://schemas.microsoft.com/office/drawing/2014/main" id="{358D06BA-BDDA-B40D-57CC-30D718DBE069}"/>
              </a:ext>
            </a:extLst>
          </p:cNvPr>
          <p:cNvPicPr>
            <a:picLocks noChangeAspect="1"/>
          </p:cNvPicPr>
          <p:nvPr/>
        </p:nvPicPr>
        <p:blipFill>
          <a:blip r:embed="rId10"/>
          <a:stretch>
            <a:fillRect/>
          </a:stretch>
        </p:blipFill>
        <p:spPr>
          <a:xfrm>
            <a:off x="11158794" y="5878285"/>
            <a:ext cx="839210" cy="878921"/>
          </a:xfrm>
          <a:prstGeom prst="rect">
            <a:avLst/>
          </a:prstGeom>
        </p:spPr>
      </p:pic>
    </p:spTree>
    <p:extLst>
      <p:ext uri="{BB962C8B-B14F-4D97-AF65-F5344CB8AC3E}">
        <p14:creationId xmlns:p14="http://schemas.microsoft.com/office/powerpoint/2010/main" val="2495522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058FD-6C65-6744-1EEB-6266A1D93143}"/>
              </a:ext>
            </a:extLst>
          </p:cNvPr>
          <p:cNvSpPr>
            <a:spLocks noGrp="1"/>
          </p:cNvSpPr>
          <p:nvPr>
            <p:ph type="title"/>
          </p:nvPr>
        </p:nvSpPr>
        <p:spPr>
          <a:xfrm>
            <a:off x="680321" y="753228"/>
            <a:ext cx="9613861" cy="1080938"/>
          </a:xfrm>
        </p:spPr>
        <p:txBody>
          <a:bodyPr>
            <a:normAutofit/>
          </a:bodyPr>
          <a:lstStyle/>
          <a:p>
            <a:r>
              <a:rPr lang="en-US" dirty="0"/>
              <a:t>Going 5G with </a:t>
            </a:r>
            <a:r>
              <a:rPr lang="en-US" dirty="0" err="1"/>
              <a:t>Starlink</a:t>
            </a:r>
            <a:r>
              <a:rPr lang="en-US" dirty="0"/>
              <a:t> &amp; T-Mobile</a:t>
            </a:r>
          </a:p>
        </p:txBody>
      </p:sp>
      <p:sp>
        <p:nvSpPr>
          <p:cNvPr id="3" name="Content Placeholder 2">
            <a:extLst>
              <a:ext uri="{FF2B5EF4-FFF2-40B4-BE49-F238E27FC236}">
                <a16:creationId xmlns:a16="http://schemas.microsoft.com/office/drawing/2014/main" id="{613AA7B9-5BFF-99B3-5A8D-5EB36E647DF1}"/>
              </a:ext>
            </a:extLst>
          </p:cNvPr>
          <p:cNvSpPr>
            <a:spLocks noGrp="1"/>
          </p:cNvSpPr>
          <p:nvPr>
            <p:ph idx="1"/>
          </p:nvPr>
        </p:nvSpPr>
        <p:spPr>
          <a:xfrm>
            <a:off x="3732864" y="2085975"/>
            <a:ext cx="5115572" cy="4610389"/>
          </a:xfrm>
        </p:spPr>
        <p:txBody>
          <a:bodyPr>
            <a:normAutofit fontScale="92500" lnSpcReduction="20000"/>
          </a:bodyPr>
          <a:lstStyle/>
          <a:p>
            <a:pPr>
              <a:lnSpc>
                <a:spcPct val="170000"/>
              </a:lnSpc>
            </a:pPr>
            <a:r>
              <a:rPr lang="en-US" sz="1600" dirty="0">
                <a:latin typeface="+mj-lt"/>
              </a:rPr>
              <a:t>Working on the road </a:t>
            </a:r>
          </a:p>
          <a:p>
            <a:pPr>
              <a:lnSpc>
                <a:spcPct val="170000"/>
              </a:lnSpc>
            </a:pPr>
            <a:r>
              <a:rPr lang="en-US" sz="1600" dirty="0">
                <a:latin typeface="+mj-lt"/>
              </a:rPr>
              <a:t>BR1 Pro 5G Mobile Router with an external high gain antenna</a:t>
            </a:r>
          </a:p>
          <a:p>
            <a:pPr>
              <a:lnSpc>
                <a:spcPct val="170000"/>
              </a:lnSpc>
            </a:pPr>
            <a:r>
              <a:rPr lang="en-US" sz="1600" dirty="0">
                <a:latin typeface="+mj-lt"/>
              </a:rPr>
              <a:t>Providing connectivity while in motion </a:t>
            </a:r>
          </a:p>
          <a:p>
            <a:pPr>
              <a:lnSpc>
                <a:spcPct val="170000"/>
              </a:lnSpc>
            </a:pPr>
            <a:r>
              <a:rPr lang="en-US" sz="1600" dirty="0">
                <a:latin typeface="+mj-lt"/>
              </a:rPr>
              <a:t>Combo between Starlink and Cellular ensure that they’re connected at all times</a:t>
            </a:r>
          </a:p>
          <a:p>
            <a:pPr>
              <a:lnSpc>
                <a:spcPct val="170000"/>
              </a:lnSpc>
            </a:pPr>
            <a:r>
              <a:rPr lang="en-US" sz="1600" dirty="0">
                <a:latin typeface="+mj-lt"/>
              </a:rPr>
              <a:t>With a T-Mobile 5G SIM, this device will showcase the true performance of the T-Mobile network. </a:t>
            </a:r>
          </a:p>
          <a:p>
            <a:pPr>
              <a:lnSpc>
                <a:spcPct val="170000"/>
              </a:lnSpc>
            </a:pPr>
            <a:r>
              <a:rPr lang="en-US" sz="1600" dirty="0">
                <a:latin typeface="+mj-lt"/>
              </a:rPr>
              <a:t>Peplink $999 MSRP</a:t>
            </a:r>
          </a:p>
          <a:p>
            <a:pPr>
              <a:lnSpc>
                <a:spcPct val="170000"/>
              </a:lnSpc>
            </a:pPr>
            <a:r>
              <a:rPr lang="en-US" sz="1600" dirty="0">
                <a:latin typeface="+mj-lt"/>
              </a:rPr>
              <a:t>Starlink $2500 MSRP </a:t>
            </a:r>
          </a:p>
        </p:txBody>
      </p:sp>
      <p:pic>
        <p:nvPicPr>
          <p:cNvPr id="1028" name="Picture 4" descr="BR1 Pro 5G">
            <a:extLst>
              <a:ext uri="{FF2B5EF4-FFF2-40B4-BE49-F238E27FC236}">
                <a16:creationId xmlns:a16="http://schemas.microsoft.com/office/drawing/2014/main" id="{81491539-330E-0828-3957-D6227F86B4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140" r="20886" b="-5"/>
          <a:stretch/>
        </p:blipFill>
        <p:spPr bwMode="auto">
          <a:xfrm>
            <a:off x="-295275" y="1882806"/>
            <a:ext cx="4057011" cy="5421772"/>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pic>
        <p:nvPicPr>
          <p:cNvPr id="5" name="Picture 4" descr="Shape&#10;&#10;Description automatically generated">
            <a:extLst>
              <a:ext uri="{FF2B5EF4-FFF2-40B4-BE49-F238E27FC236}">
                <a16:creationId xmlns:a16="http://schemas.microsoft.com/office/drawing/2014/main" id="{620B394A-5CB4-57EC-712B-EDA89F8AEEF2}"/>
              </a:ext>
            </a:extLst>
          </p:cNvPr>
          <p:cNvPicPr>
            <a:picLocks noChangeAspect="1"/>
          </p:cNvPicPr>
          <p:nvPr/>
        </p:nvPicPr>
        <p:blipFill>
          <a:blip r:embed="rId3"/>
          <a:stretch>
            <a:fillRect/>
          </a:stretch>
        </p:blipFill>
        <p:spPr>
          <a:xfrm>
            <a:off x="10822706" y="712224"/>
            <a:ext cx="1152066" cy="1162945"/>
          </a:xfrm>
          <a:prstGeom prst="rect">
            <a:avLst/>
          </a:prstGeom>
        </p:spPr>
      </p:pic>
      <p:pic>
        <p:nvPicPr>
          <p:cNvPr id="2050" name="Picture 2" descr="MobileHighPerformance">
            <a:extLst>
              <a:ext uri="{FF2B5EF4-FFF2-40B4-BE49-F238E27FC236}">
                <a16:creationId xmlns:a16="http://schemas.microsoft.com/office/drawing/2014/main" id="{19960BAD-E084-FE13-0207-C14399E936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08158" y="2320930"/>
            <a:ext cx="3783842" cy="37838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452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2086" name="Rectangle 2085">
            <a:extLst>
              <a:ext uri="{FF2B5EF4-FFF2-40B4-BE49-F238E27FC236}">
                <a16:creationId xmlns:a16="http://schemas.microsoft.com/office/drawing/2014/main" id="{F4979F40-3A44-4CCB-9EB7-F8318BCE57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88" name="Picture 2087">
            <a:extLst>
              <a:ext uri="{FF2B5EF4-FFF2-40B4-BE49-F238E27FC236}">
                <a16:creationId xmlns:a16="http://schemas.microsoft.com/office/drawing/2014/main" id="{15291D39-6B03-4BB5-BFC6-CBF11E90BF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sp>
        <p:nvSpPr>
          <p:cNvPr id="2090" name="Rectangle 2089">
            <a:extLst>
              <a:ext uri="{FF2B5EF4-FFF2-40B4-BE49-F238E27FC236}">
                <a16:creationId xmlns:a16="http://schemas.microsoft.com/office/drawing/2014/main" id="{AFD071FA-0514-4371-9568-86216A1F4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2" name="Rectangle 2091">
            <a:extLst>
              <a:ext uri="{FF2B5EF4-FFF2-40B4-BE49-F238E27FC236}">
                <a16:creationId xmlns:a16="http://schemas.microsoft.com/office/drawing/2014/main" id="{5211DDA4-E7B5-4325-A844-B7F59B084B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4959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0815805-92E6-E515-2B22-E12D29EA6E0D}"/>
              </a:ext>
            </a:extLst>
          </p:cNvPr>
          <p:cNvSpPr>
            <a:spLocks noGrp="1"/>
          </p:cNvSpPr>
          <p:nvPr>
            <p:ph type="title"/>
          </p:nvPr>
        </p:nvSpPr>
        <p:spPr>
          <a:xfrm>
            <a:off x="680321" y="753228"/>
            <a:ext cx="4136123" cy="1080938"/>
          </a:xfrm>
        </p:spPr>
        <p:txBody>
          <a:bodyPr>
            <a:normAutofit/>
          </a:bodyPr>
          <a:lstStyle/>
          <a:p>
            <a:r>
              <a:rPr lang="en-US" sz="2400"/>
              <a:t>The Power of the MAX BR1 Mini 5G</a:t>
            </a:r>
          </a:p>
        </p:txBody>
      </p:sp>
      <p:pic>
        <p:nvPicPr>
          <p:cNvPr id="2094" name="Picture 2093">
            <a:extLst>
              <a:ext uri="{FF2B5EF4-FFF2-40B4-BE49-F238E27FC236}">
                <a16:creationId xmlns:a16="http://schemas.microsoft.com/office/drawing/2014/main" id="{0D58E222-6309-4F79-AC20-9D3C69CD9B1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1"/>
            <a:ext cx="4956048" cy="199787"/>
          </a:xfrm>
          <a:prstGeom prst="rect">
            <a:avLst/>
          </a:prstGeom>
        </p:spPr>
      </p:pic>
      <p:sp>
        <p:nvSpPr>
          <p:cNvPr id="3" name="Content Placeholder 2">
            <a:extLst>
              <a:ext uri="{FF2B5EF4-FFF2-40B4-BE49-F238E27FC236}">
                <a16:creationId xmlns:a16="http://schemas.microsoft.com/office/drawing/2014/main" id="{FFC9FE83-2AC7-7E4F-3589-3A4F91A53F47}"/>
              </a:ext>
            </a:extLst>
          </p:cNvPr>
          <p:cNvSpPr>
            <a:spLocks noGrp="1"/>
          </p:cNvSpPr>
          <p:nvPr>
            <p:ph idx="1"/>
          </p:nvPr>
        </p:nvSpPr>
        <p:spPr>
          <a:xfrm>
            <a:off x="560185" y="2585730"/>
            <a:ext cx="3656289" cy="3599316"/>
          </a:xfrm>
        </p:spPr>
        <p:txBody>
          <a:bodyPr>
            <a:normAutofit lnSpcReduction="10000"/>
          </a:bodyPr>
          <a:lstStyle/>
          <a:p>
            <a:pPr>
              <a:lnSpc>
                <a:spcPct val="150000"/>
              </a:lnSpc>
            </a:pPr>
            <a:r>
              <a:rPr lang="en-US" sz="1400" dirty="0">
                <a:latin typeface="+mj-lt"/>
              </a:rPr>
              <a:t>Priced reasonably - MSRP $499</a:t>
            </a:r>
          </a:p>
          <a:p>
            <a:pPr>
              <a:lnSpc>
                <a:spcPct val="150000"/>
              </a:lnSpc>
            </a:pPr>
            <a:r>
              <a:rPr lang="en-US" sz="1400" dirty="0">
                <a:latin typeface="+mj-lt"/>
              </a:rPr>
              <a:t>Cellular only – No GPS or WIFI</a:t>
            </a:r>
          </a:p>
          <a:p>
            <a:pPr>
              <a:lnSpc>
                <a:spcPct val="150000"/>
              </a:lnSpc>
            </a:pPr>
            <a:r>
              <a:rPr lang="en-US" sz="1400" dirty="0">
                <a:latin typeface="+mj-lt"/>
              </a:rPr>
              <a:t>Great for ATM, Digital Sign, Cameras, POTS, Kiosks, remote work etc. </a:t>
            </a:r>
          </a:p>
          <a:p>
            <a:pPr>
              <a:lnSpc>
                <a:spcPct val="150000"/>
              </a:lnSpc>
            </a:pPr>
            <a:r>
              <a:rPr lang="en-US" sz="1400" dirty="0">
                <a:latin typeface="+mj-lt"/>
              </a:rPr>
              <a:t>Dual SIM</a:t>
            </a:r>
          </a:p>
          <a:p>
            <a:pPr>
              <a:lnSpc>
                <a:spcPct val="150000"/>
              </a:lnSpc>
            </a:pPr>
            <a:r>
              <a:rPr lang="en-US" sz="1400" dirty="0">
                <a:latin typeface="+mj-lt"/>
              </a:rPr>
              <a:t>WAN diversity</a:t>
            </a:r>
          </a:p>
          <a:p>
            <a:pPr>
              <a:lnSpc>
                <a:spcPct val="150000"/>
              </a:lnSpc>
            </a:pPr>
            <a:r>
              <a:rPr lang="en-US" sz="1400" dirty="0">
                <a:latin typeface="+mj-lt"/>
              </a:rPr>
              <a:t>Compact design </a:t>
            </a:r>
          </a:p>
          <a:p>
            <a:pPr>
              <a:lnSpc>
                <a:spcPct val="150000"/>
              </a:lnSpc>
            </a:pPr>
            <a:r>
              <a:rPr lang="en-US" sz="1400" dirty="0">
                <a:latin typeface="+mj-lt"/>
              </a:rPr>
              <a:t>Use as adapter or router</a:t>
            </a:r>
          </a:p>
        </p:txBody>
      </p:sp>
      <p:pic>
        <p:nvPicPr>
          <p:cNvPr id="5" name="Picture 4">
            <a:extLst>
              <a:ext uri="{FF2B5EF4-FFF2-40B4-BE49-F238E27FC236}">
                <a16:creationId xmlns:a16="http://schemas.microsoft.com/office/drawing/2014/main" id="{00BD1983-9E6E-2E4F-AA88-A7DEFCC96372}"/>
              </a:ext>
            </a:extLst>
          </p:cNvPr>
          <p:cNvPicPr>
            <a:picLocks noChangeAspect="1"/>
          </p:cNvPicPr>
          <p:nvPr/>
        </p:nvPicPr>
        <p:blipFill>
          <a:blip r:embed="rId4"/>
          <a:stretch>
            <a:fillRect/>
          </a:stretch>
        </p:blipFill>
        <p:spPr>
          <a:xfrm>
            <a:off x="5496763" y="328858"/>
            <a:ext cx="6269479" cy="3463887"/>
          </a:xfrm>
          <a:prstGeom prst="rect">
            <a:avLst/>
          </a:prstGeom>
          <a:ln>
            <a:noFill/>
          </a:ln>
          <a:effectLst>
            <a:outerShdw blurRad="76200" dist="63500" dir="5040000" algn="tl" rotWithShape="0">
              <a:srgbClr val="000000">
                <a:alpha val="41000"/>
              </a:srgbClr>
            </a:outerShdw>
          </a:effectLst>
        </p:spPr>
      </p:pic>
      <p:pic>
        <p:nvPicPr>
          <p:cNvPr id="1026" name="Picture 2">
            <a:extLst>
              <a:ext uri="{FF2B5EF4-FFF2-40B4-BE49-F238E27FC236}">
                <a16:creationId xmlns:a16="http://schemas.microsoft.com/office/drawing/2014/main" id="{71FE6AAE-63BA-4485-E2D1-82E120D375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6763" y="3994944"/>
            <a:ext cx="5865091" cy="2410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0151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EF78B-ED86-8117-DB33-60E82CC05597}"/>
              </a:ext>
            </a:extLst>
          </p:cNvPr>
          <p:cNvSpPr>
            <a:spLocks noGrp="1"/>
          </p:cNvSpPr>
          <p:nvPr>
            <p:ph type="title"/>
          </p:nvPr>
        </p:nvSpPr>
        <p:spPr/>
        <p:txBody>
          <a:bodyPr/>
          <a:lstStyle/>
          <a:p>
            <a:r>
              <a:rPr lang="en-US" dirty="0"/>
              <a:t>Adapters vs Routers</a:t>
            </a:r>
          </a:p>
        </p:txBody>
      </p:sp>
      <p:sp>
        <p:nvSpPr>
          <p:cNvPr id="3" name="Content Placeholder 2">
            <a:extLst>
              <a:ext uri="{FF2B5EF4-FFF2-40B4-BE49-F238E27FC236}">
                <a16:creationId xmlns:a16="http://schemas.microsoft.com/office/drawing/2014/main" id="{3D59A1C7-90CF-5650-A92A-903D44E787E2}"/>
              </a:ext>
            </a:extLst>
          </p:cNvPr>
          <p:cNvSpPr>
            <a:spLocks noGrp="1"/>
          </p:cNvSpPr>
          <p:nvPr>
            <p:ph idx="1"/>
          </p:nvPr>
        </p:nvSpPr>
        <p:spPr/>
        <p:txBody>
          <a:bodyPr/>
          <a:lstStyle/>
          <a:p>
            <a:r>
              <a:rPr lang="en-US" dirty="0">
                <a:latin typeface="+mj-lt"/>
              </a:rPr>
              <a:t>Routers are the traffic cops telling people which way to go</a:t>
            </a:r>
          </a:p>
          <a:p>
            <a:pPr lvl="1"/>
            <a:r>
              <a:rPr lang="en-US" dirty="0">
                <a:latin typeface="+mj-lt"/>
              </a:rPr>
              <a:t>Controls the flow of data between devices</a:t>
            </a:r>
          </a:p>
          <a:p>
            <a:pPr marL="0" indent="0">
              <a:buNone/>
            </a:pPr>
            <a:endParaRPr lang="en-US" dirty="0">
              <a:latin typeface="+mj-lt"/>
            </a:endParaRPr>
          </a:p>
          <a:p>
            <a:r>
              <a:rPr lang="en-US" dirty="0">
                <a:latin typeface="+mj-lt"/>
              </a:rPr>
              <a:t>Adapters are the traffic light just allowing traffic to flow</a:t>
            </a:r>
          </a:p>
          <a:p>
            <a:pPr lvl="1"/>
            <a:r>
              <a:rPr lang="en-US" dirty="0">
                <a:latin typeface="+mj-lt"/>
              </a:rPr>
              <a:t>Allow internet connectivity but no routing </a:t>
            </a:r>
          </a:p>
          <a:p>
            <a:endParaRPr lang="en-US" dirty="0">
              <a:latin typeface="+mj-lt"/>
            </a:endParaRPr>
          </a:p>
          <a:p>
            <a:r>
              <a:rPr lang="en-US" dirty="0">
                <a:latin typeface="+mj-lt"/>
              </a:rPr>
              <a:t>Most routers are black while adapters are white </a:t>
            </a:r>
          </a:p>
          <a:p>
            <a:pPr marL="0" indent="0">
              <a:buNone/>
            </a:pPr>
            <a:endParaRPr lang="en-US" dirty="0">
              <a:latin typeface="+mj-lt"/>
            </a:endParaRPr>
          </a:p>
        </p:txBody>
      </p:sp>
      <p:sp>
        <p:nvSpPr>
          <p:cNvPr id="5" name="AutoShape 4">
            <a:extLst>
              <a:ext uri="{FF2B5EF4-FFF2-40B4-BE49-F238E27FC236}">
                <a16:creationId xmlns:a16="http://schemas.microsoft.com/office/drawing/2014/main" id="{6D33268B-9EBE-C3D9-C4B6-CA63B9BCD72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a:extLst>
              <a:ext uri="{FF2B5EF4-FFF2-40B4-BE49-F238E27FC236}">
                <a16:creationId xmlns:a16="http://schemas.microsoft.com/office/drawing/2014/main" id="{9F6F0E64-F033-C70D-5827-5403357BF0EC}"/>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descr="Shape&#10;&#10;Description automatically generated">
            <a:extLst>
              <a:ext uri="{FF2B5EF4-FFF2-40B4-BE49-F238E27FC236}">
                <a16:creationId xmlns:a16="http://schemas.microsoft.com/office/drawing/2014/main" id="{907873D1-EE97-3D93-BFE1-45BA5CD87C09}"/>
              </a:ext>
            </a:extLst>
          </p:cNvPr>
          <p:cNvPicPr>
            <a:picLocks noChangeAspect="1"/>
          </p:cNvPicPr>
          <p:nvPr/>
        </p:nvPicPr>
        <p:blipFill>
          <a:blip r:embed="rId2"/>
          <a:stretch>
            <a:fillRect/>
          </a:stretch>
        </p:blipFill>
        <p:spPr>
          <a:xfrm>
            <a:off x="10822706" y="712224"/>
            <a:ext cx="1152066" cy="1162945"/>
          </a:xfrm>
          <a:prstGeom prst="rect">
            <a:avLst/>
          </a:prstGeom>
        </p:spPr>
      </p:pic>
    </p:spTree>
    <p:extLst>
      <p:ext uri="{BB962C8B-B14F-4D97-AF65-F5344CB8AC3E}">
        <p14:creationId xmlns:p14="http://schemas.microsoft.com/office/powerpoint/2010/main" val="3293585760"/>
      </p:ext>
    </p:extLst>
  </p:cSld>
  <p:clrMapOvr>
    <a:masterClrMapping/>
  </p:clrMapOvr>
</p:sld>
</file>

<file path=ppt/theme/theme1.xml><?xml version="1.0" encoding="utf-8"?>
<a:theme xmlns:a="http://schemas.openxmlformats.org/drawingml/2006/main" name="Berlin">
  <a:themeElements>
    <a:clrScheme name="Custom 1">
      <a:dk1>
        <a:srgbClr val="1C1321"/>
      </a:dk1>
      <a:lt1>
        <a:srgbClr val="E4EEF1"/>
      </a:lt1>
      <a:dk2>
        <a:srgbClr val="7F0000"/>
      </a:dk2>
      <a:lt2>
        <a:srgbClr val="FF5639"/>
      </a:lt2>
      <a:accent1>
        <a:srgbClr val="1C1320"/>
      </a:accent1>
      <a:accent2>
        <a:srgbClr val="AA0000"/>
      </a:accent2>
      <a:accent3>
        <a:srgbClr val="5438DC"/>
      </a:accent3>
      <a:accent4>
        <a:srgbClr val="FF5639"/>
      </a:accent4>
      <a:accent5>
        <a:srgbClr val="96ADC8"/>
      </a:accent5>
      <a:accent6>
        <a:srgbClr val="AA0000"/>
      </a:accent6>
      <a:hlink>
        <a:srgbClr val="AA0000"/>
      </a:hlink>
      <a:folHlink>
        <a:srgbClr val="5438DC"/>
      </a:folHlink>
    </a:clrScheme>
    <a:fontScheme name="Custom 1">
      <a:majorFont>
        <a:latin typeface="Montserrat SemiBold"/>
        <a:ea typeface=""/>
        <a:cs typeface=""/>
      </a:majorFont>
      <a:minorFont>
        <a:latin typeface="Gill Sans MT"/>
        <a:ea typeface=""/>
        <a:cs typeface=""/>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
  <TotalTime>5388</TotalTime>
  <Words>1876</Words>
  <Application>Microsoft Office PowerPoint</Application>
  <PresentationFormat>Widescreen</PresentationFormat>
  <Paragraphs>281</Paragraphs>
  <Slides>28</Slides>
  <Notes>0</Notes>
  <HiddenSlides>12</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Aileron-Light</vt:lpstr>
      <vt:lpstr>Arial</vt:lpstr>
      <vt:lpstr>averta</vt:lpstr>
      <vt:lpstr>Gill Sans MT</vt:lpstr>
      <vt:lpstr>inherit</vt:lpstr>
      <vt:lpstr>Montserrat</vt:lpstr>
      <vt:lpstr>Montserrat Alternates</vt:lpstr>
      <vt:lpstr>Montserrat Black</vt:lpstr>
      <vt:lpstr>Montserrat Medium</vt:lpstr>
      <vt:lpstr>Montserrat SemiBold</vt:lpstr>
      <vt:lpstr>Berlin</vt:lpstr>
      <vt:lpstr>PowerPoint Presentation</vt:lpstr>
      <vt:lpstr>Meet your speakers…</vt:lpstr>
      <vt:lpstr>Who is AWDS?</vt:lpstr>
      <vt:lpstr>Why should AWDS be your Partner of choice?</vt:lpstr>
      <vt:lpstr>We’ve seen and done it all! </vt:lpstr>
      <vt:lpstr>AWDS  Booster Solution</vt:lpstr>
      <vt:lpstr>Going 5G with Starlink &amp; T-Mobile</vt:lpstr>
      <vt:lpstr>The Power of the MAX BR1 Mini 5G</vt:lpstr>
      <vt:lpstr>Adapters vs Routers</vt:lpstr>
      <vt:lpstr>Semtech /Sierra Wireless new 5G</vt:lpstr>
      <vt:lpstr>Have you been asked about POTS replacement?</vt:lpstr>
      <vt:lpstr>PowerPoint Presentation</vt:lpstr>
      <vt:lpstr>How to work with AWDS?</vt:lpstr>
      <vt:lpstr>Visit the AWDS T-Mobile Landing Page</vt:lpstr>
      <vt:lpstr>Open floor with Phil</vt:lpstr>
      <vt:lpstr>Thank you for your Partnership! </vt:lpstr>
      <vt:lpstr>OEM Showcase –  </vt:lpstr>
      <vt:lpstr>PowerPoint Presentation</vt:lpstr>
      <vt:lpstr>Emergency Communications Solution</vt:lpstr>
      <vt:lpstr>What does synergy mean?  Why is it important?</vt:lpstr>
      <vt:lpstr>Police Force  Surveillance Solution </vt:lpstr>
      <vt:lpstr>OEM Showcase – </vt:lpstr>
      <vt:lpstr>PowerPoint Presentation</vt:lpstr>
      <vt:lpstr>City Police Department Solution</vt:lpstr>
      <vt:lpstr>Local FL City Solution –  Smart City (Public Lighting)</vt:lpstr>
      <vt:lpstr>What is POTS Line Replacement?</vt:lpstr>
      <vt:lpstr>Why Customers Want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T-Mobile Sell With Partners</dc:title>
  <dc:creator>Danielle Corley</dc:creator>
  <cp:lastModifiedBy>Danielle Corley</cp:lastModifiedBy>
  <cp:revision>71</cp:revision>
  <dcterms:created xsi:type="dcterms:W3CDTF">2023-01-06T16:08:32Z</dcterms:created>
  <dcterms:modified xsi:type="dcterms:W3CDTF">2024-05-23T19:18:16Z</dcterms:modified>
</cp:coreProperties>
</file>